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63" r:id="rId2"/>
    <p:sldId id="269" r:id="rId3"/>
    <p:sldId id="268" r:id="rId4"/>
    <p:sldId id="271" r:id="rId5"/>
    <p:sldId id="273" r:id="rId6"/>
    <p:sldId id="272" r:id="rId7"/>
    <p:sldId id="294" r:id="rId8"/>
    <p:sldId id="295" r:id="rId9"/>
    <p:sldId id="296" r:id="rId10"/>
    <p:sldId id="259" r:id="rId11"/>
    <p:sldId id="293" r:id="rId12"/>
    <p:sldId id="292" r:id="rId13"/>
    <p:sldId id="257" r:id="rId14"/>
    <p:sldId id="285" r:id="rId15"/>
    <p:sldId id="276" r:id="rId16"/>
    <p:sldId id="287" r:id="rId17"/>
    <p:sldId id="277" r:id="rId18"/>
    <p:sldId id="286" r:id="rId19"/>
    <p:sldId id="278" r:id="rId20"/>
    <p:sldId id="279" r:id="rId21"/>
    <p:sldId id="258" r:id="rId22"/>
    <p:sldId id="280" r:id="rId23"/>
    <p:sldId id="281" r:id="rId24"/>
    <p:sldId id="282" r:id="rId25"/>
    <p:sldId id="284" r:id="rId26"/>
    <p:sldId id="288" r:id="rId27"/>
    <p:sldId id="261" r:id="rId28"/>
    <p:sldId id="283" r:id="rId29"/>
    <p:sldId id="265" r:id="rId30"/>
    <p:sldId id="264" r:id="rId31"/>
    <p:sldId id="266" r:id="rId32"/>
  </p:sldIdLst>
  <p:sldSz cx="18288000" cy="10287000"/>
  <p:notesSz cx="6858000" cy="9144000"/>
  <p:embeddedFontLst>
    <p:embeddedFont>
      <p:font typeface="Arimo" panose="020B0604020202020204" charset="0"/>
      <p:regular r:id="rId34"/>
    </p:embeddedFont>
    <p:embeddedFont>
      <p:font typeface="Arimo Bold" panose="020B0604020202020204" charset="0"/>
      <p:regular r:id="rId35"/>
    </p:embeddedFont>
    <p:embeddedFont>
      <p:font typeface="Bahnschrift SemiBold Condensed" panose="020B0502040204020203" pitchFamily="34" charset="0"/>
      <p:bold r:id="rId36"/>
    </p:embeddedFont>
    <p:embeddedFont>
      <p:font typeface="Clear Sans Bold" panose="020B0604020202020204" charset="0"/>
      <p:regular r:id="rId37"/>
    </p:embeddedFont>
    <p:embeddedFont>
      <p:font typeface="Clear Sans Bold Italics"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9255" autoAdjust="0"/>
  </p:normalViewPr>
  <p:slideViewPr>
    <p:cSldViewPr>
      <p:cViewPr varScale="1">
        <p:scale>
          <a:sx n="75" d="100"/>
          <a:sy n="75" d="100"/>
        </p:scale>
        <p:origin x="432" y="9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300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29E6A-5BCF-49C8-AABD-E1859446D25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vi-VN"/>
        </a:p>
      </dgm:t>
    </dgm:pt>
    <dgm:pt modelId="{2DD1CE70-AD2D-4D97-89CC-B3933F9F1944}">
      <dgm:prSet phldrT="[Văn bản]"/>
      <dgm:spPr/>
      <dgm:t>
        <a:bodyPr/>
        <a:lstStyle/>
        <a:p>
          <a:r>
            <a:rPr lang="vi-VN" b="1" dirty="0">
              <a:latin typeface="+mj-lt"/>
              <a:cs typeface="Clear Sans Bold" panose="020B0604020202020204" charset="0"/>
            </a:rPr>
            <a:t>Độ Chính Xác</a:t>
          </a:r>
        </a:p>
      </dgm:t>
    </dgm:pt>
    <dgm:pt modelId="{E3692B9D-32A6-4E73-872C-7B3B71A22C7F}" type="parTrans" cxnId="{B03401D2-A76A-48C0-82DE-3EFC38DEB926}">
      <dgm:prSet/>
      <dgm:spPr/>
      <dgm:t>
        <a:bodyPr/>
        <a:lstStyle/>
        <a:p>
          <a:endParaRPr lang="vi-VN"/>
        </a:p>
      </dgm:t>
    </dgm:pt>
    <dgm:pt modelId="{2B049C82-D852-465A-AF93-D329602598CC}" type="sibTrans" cxnId="{B03401D2-A76A-48C0-82DE-3EFC38DEB926}">
      <dgm:prSet/>
      <dgm:spPr/>
      <dgm:t>
        <a:bodyPr/>
        <a:lstStyle/>
        <a:p>
          <a:endParaRPr lang="vi-VN"/>
        </a:p>
      </dgm:t>
    </dgm:pt>
    <dgm:pt modelId="{91DE5698-DFDC-4B6D-A1D7-E947FC0210EB}">
      <dgm:prSet phldrT="[Văn bản]"/>
      <dgm:spPr/>
      <dgm:t>
        <a:bodyPr/>
        <a:lstStyle/>
        <a:p>
          <a:r>
            <a:rPr lang="vi-VN" dirty="0">
              <a:latin typeface="+mj-lt"/>
              <a:cs typeface="Clear Sans Bold" panose="020B0604020202020204" charset="0"/>
            </a:rPr>
            <a:t>Cần có dữ liệu huấn luyện đa dạng và đầy đủ, bao gồm các mệnh giá khác nhau, mẫu tiền từ nhiều góc độ và trong điều kiện ánh sáng khác nhau.</a:t>
          </a:r>
        </a:p>
      </dgm:t>
    </dgm:pt>
    <dgm:pt modelId="{F05B25B7-732D-4168-B123-642FAA868EC7}" type="sibTrans" cxnId="{A3C2124A-07E1-4E36-A3B3-FD3BB4340E18}">
      <dgm:prSet/>
      <dgm:spPr/>
      <dgm:t>
        <a:bodyPr/>
        <a:lstStyle/>
        <a:p>
          <a:endParaRPr lang="vi-VN"/>
        </a:p>
      </dgm:t>
    </dgm:pt>
    <dgm:pt modelId="{EA496AA0-4726-4C40-8757-6D39818C26A5}" type="parTrans" cxnId="{A3C2124A-07E1-4E36-A3B3-FD3BB4340E18}">
      <dgm:prSet/>
      <dgm:spPr/>
      <dgm:t>
        <a:bodyPr/>
        <a:lstStyle/>
        <a:p>
          <a:endParaRPr lang="vi-VN"/>
        </a:p>
      </dgm:t>
    </dgm:pt>
    <dgm:pt modelId="{1697CF85-25A6-4BD9-BD65-349E6534790E}">
      <dgm:prSet phldrT="[Văn bản]"/>
      <dgm:spPr/>
      <dgm:t>
        <a:bodyPr/>
        <a:lstStyle/>
        <a:p>
          <a:r>
            <a:rPr lang="vi-VN" b="1" dirty="0">
              <a:latin typeface="+mj-lt"/>
              <a:cs typeface="Clear Sans Bold" panose="020B0604020202020204" charset="0"/>
            </a:rPr>
            <a:t>Đa Dạng Về Mệnh Giá và Loại Tiền</a:t>
          </a:r>
        </a:p>
      </dgm:t>
    </dgm:pt>
    <dgm:pt modelId="{E51ABFFD-35D6-47CE-ADD8-63746E684EDD}" type="sibTrans" cxnId="{6EFDC329-8D56-4699-A4E2-9852706AFE17}">
      <dgm:prSet/>
      <dgm:spPr/>
      <dgm:t>
        <a:bodyPr/>
        <a:lstStyle/>
        <a:p>
          <a:endParaRPr lang="vi-VN"/>
        </a:p>
      </dgm:t>
    </dgm:pt>
    <dgm:pt modelId="{6EF427FD-110B-486A-BA1E-AEE26CE30BE9}" type="parTrans" cxnId="{6EFDC329-8D56-4699-A4E2-9852706AFE17}">
      <dgm:prSet/>
      <dgm:spPr/>
      <dgm:t>
        <a:bodyPr/>
        <a:lstStyle/>
        <a:p>
          <a:endParaRPr lang="vi-VN"/>
        </a:p>
      </dgm:t>
    </dgm:pt>
    <dgm:pt modelId="{748843B7-2173-4DC7-B843-C10D36043999}">
      <dgm:prSet phldrT="[Văn bản]"/>
      <dgm:spPr/>
      <dgm:t>
        <a:bodyPr/>
        <a:lstStyle/>
        <a:p>
          <a:r>
            <a:rPr lang="vi-VN" b="0" i="0" dirty="0">
              <a:latin typeface="+mj-lt"/>
              <a:cs typeface="Clear Sans Bold" panose="020B0604020202020204" charset="0"/>
            </a:rPr>
            <a:t>Thu thập và huấn luyện dữ liệu từ nhiều nguồn khác nhau để đảm bảo tính đa dạng.</a:t>
          </a:r>
          <a:endParaRPr lang="vi-VN" dirty="0">
            <a:latin typeface="+mj-lt"/>
            <a:cs typeface="Clear Sans Bold" panose="020B0604020202020204" charset="0"/>
          </a:endParaRPr>
        </a:p>
      </dgm:t>
    </dgm:pt>
    <dgm:pt modelId="{1C592D84-6094-4358-BFAA-3D0D21FF2EE0}" type="sibTrans" cxnId="{E591BCCE-6A81-4399-A6C7-2DAF28D6404E}">
      <dgm:prSet/>
      <dgm:spPr/>
      <dgm:t>
        <a:bodyPr/>
        <a:lstStyle/>
        <a:p>
          <a:endParaRPr lang="vi-VN"/>
        </a:p>
      </dgm:t>
    </dgm:pt>
    <dgm:pt modelId="{555B4EB2-968A-487E-B6C1-E2A0B9F641B4}" type="parTrans" cxnId="{E591BCCE-6A81-4399-A6C7-2DAF28D6404E}">
      <dgm:prSet/>
      <dgm:spPr/>
      <dgm:t>
        <a:bodyPr/>
        <a:lstStyle/>
        <a:p>
          <a:endParaRPr lang="vi-VN"/>
        </a:p>
      </dgm:t>
    </dgm:pt>
    <dgm:pt modelId="{2B0D5078-80BB-4CDC-AC7E-1F3AE69DD2FD}">
      <dgm:prSet phldrT="[Văn bản]"/>
      <dgm:spPr/>
      <dgm:t>
        <a:bodyPr/>
        <a:lstStyle/>
        <a:p>
          <a:r>
            <a:rPr lang="vi-VN" b="1" i="0" dirty="0">
              <a:latin typeface="+mj-lt"/>
              <a:cs typeface="Clear Sans Bold" panose="020B0604020202020204" charset="0"/>
            </a:rPr>
            <a:t>Độ Tin Cậy</a:t>
          </a:r>
          <a:endParaRPr lang="vi-VN" dirty="0">
            <a:latin typeface="+mj-lt"/>
            <a:cs typeface="Clear Sans Bold" panose="020B0604020202020204" charset="0"/>
          </a:endParaRPr>
        </a:p>
      </dgm:t>
    </dgm:pt>
    <dgm:pt modelId="{687BF219-2FDC-41D4-B290-F2EE9A548AA7}" type="sibTrans" cxnId="{CBE3D290-B65E-4828-AF6F-9C46A522B91E}">
      <dgm:prSet/>
      <dgm:spPr/>
      <dgm:t>
        <a:bodyPr/>
        <a:lstStyle/>
        <a:p>
          <a:endParaRPr lang="vi-VN"/>
        </a:p>
      </dgm:t>
    </dgm:pt>
    <dgm:pt modelId="{8674CFF0-E46F-4891-AE50-9BE679BE8476}" type="parTrans" cxnId="{CBE3D290-B65E-4828-AF6F-9C46A522B91E}">
      <dgm:prSet/>
      <dgm:spPr/>
      <dgm:t>
        <a:bodyPr/>
        <a:lstStyle/>
        <a:p>
          <a:endParaRPr lang="vi-VN"/>
        </a:p>
      </dgm:t>
    </dgm:pt>
    <dgm:pt modelId="{D988A374-F143-4119-A75E-724EEAE7A02E}">
      <dgm:prSet phldrT="[Văn bản]"/>
      <dgm:spPr/>
      <dgm:t>
        <a:bodyPr/>
        <a:lstStyle/>
        <a:p>
          <a:r>
            <a:rPr lang="vi-VN" b="1" i="0" dirty="0">
              <a:latin typeface="+mj-lt"/>
              <a:cs typeface="Clear Sans Bold" panose="020B0604020202020204" charset="0"/>
            </a:rPr>
            <a:t>Thời Gian Thực Hiện</a:t>
          </a:r>
          <a:endParaRPr lang="vi-VN" dirty="0">
            <a:latin typeface="+mj-lt"/>
            <a:cs typeface="Clear Sans Bold" panose="020B0604020202020204" charset="0"/>
          </a:endParaRPr>
        </a:p>
      </dgm:t>
    </dgm:pt>
    <dgm:pt modelId="{9B183C6B-A043-41B2-AF49-BEE9CF4F801E}" type="sibTrans" cxnId="{4077F277-177D-461F-9F43-DB22ADA22697}">
      <dgm:prSet/>
      <dgm:spPr/>
      <dgm:t>
        <a:bodyPr/>
        <a:lstStyle/>
        <a:p>
          <a:endParaRPr lang="vi-VN"/>
        </a:p>
      </dgm:t>
    </dgm:pt>
    <dgm:pt modelId="{3889B1DF-F308-4B21-864A-2852FFFB1E0D}" type="parTrans" cxnId="{4077F277-177D-461F-9F43-DB22ADA22697}">
      <dgm:prSet/>
      <dgm:spPr/>
      <dgm:t>
        <a:bodyPr/>
        <a:lstStyle/>
        <a:p>
          <a:endParaRPr lang="vi-VN"/>
        </a:p>
      </dgm:t>
    </dgm:pt>
    <dgm:pt modelId="{3D6B9B68-BE8B-4A70-AF4C-1B77BAEA219A}">
      <dgm:prSet phldrT="[Văn bản]"/>
      <dgm:spPr/>
      <dgm:t>
        <a:bodyPr/>
        <a:lstStyle/>
        <a:p>
          <a:r>
            <a:rPr lang="vi-VN" b="0" i="0" dirty="0">
              <a:latin typeface="+mj-lt"/>
              <a:cs typeface="Clear Sans Bold" panose="020B0604020202020204" charset="0"/>
            </a:rPr>
            <a:t>Tối ưu hóa mô hình và thuật toán để giảm độ trễ và tăng tốc độ xử lý</a:t>
          </a:r>
          <a:endParaRPr lang="vi-VN" dirty="0">
            <a:latin typeface="+mj-lt"/>
            <a:cs typeface="Clear Sans Bold" panose="020B0604020202020204" charset="0"/>
          </a:endParaRPr>
        </a:p>
      </dgm:t>
    </dgm:pt>
    <dgm:pt modelId="{B9C2D811-9C7C-46D9-930C-F95737BE94E3}" type="sibTrans" cxnId="{30EE3858-3D38-493C-A4E5-6903CF961433}">
      <dgm:prSet/>
      <dgm:spPr/>
      <dgm:t>
        <a:bodyPr/>
        <a:lstStyle/>
        <a:p>
          <a:endParaRPr lang="vi-VN"/>
        </a:p>
      </dgm:t>
    </dgm:pt>
    <dgm:pt modelId="{C08791E8-8658-4B62-B761-37115F4BC41A}" type="parTrans" cxnId="{30EE3858-3D38-493C-A4E5-6903CF961433}">
      <dgm:prSet/>
      <dgm:spPr/>
      <dgm:t>
        <a:bodyPr/>
        <a:lstStyle/>
        <a:p>
          <a:endParaRPr lang="vi-VN"/>
        </a:p>
      </dgm:t>
    </dgm:pt>
    <dgm:pt modelId="{1F9C5CC4-F755-4EB8-AE09-218440B3F569}">
      <dgm:prSet phldrT="[Văn bản]"/>
      <dgm:spPr/>
      <dgm:t>
        <a:bodyPr/>
        <a:lstStyle/>
        <a:p>
          <a:r>
            <a:rPr lang="vi-VN" b="0" i="0" dirty="0">
              <a:latin typeface="+mj-lt"/>
              <a:cs typeface="Clear Sans Bold" panose="020B0604020202020204" charset="0"/>
            </a:rPr>
            <a:t>Sử dụng các kỹ thuật tinh chỉnh và điều chỉnh mô hình để cải thiện độ tin cậy của các dự đoán.</a:t>
          </a:r>
          <a:endParaRPr lang="vi-VN" dirty="0">
            <a:latin typeface="+mj-lt"/>
            <a:cs typeface="Clear Sans Bold" panose="020B0604020202020204" charset="0"/>
          </a:endParaRPr>
        </a:p>
      </dgm:t>
    </dgm:pt>
    <dgm:pt modelId="{4976D048-00E1-48AF-AE97-0ED533D2BC0B}" type="parTrans" cxnId="{5981825C-D706-45E2-82A4-514D5BB082C2}">
      <dgm:prSet/>
      <dgm:spPr/>
      <dgm:t>
        <a:bodyPr/>
        <a:lstStyle/>
        <a:p>
          <a:endParaRPr lang="vi-VN"/>
        </a:p>
      </dgm:t>
    </dgm:pt>
    <dgm:pt modelId="{04E835EA-9E65-4CCE-8C70-A99C43162BFB}" type="sibTrans" cxnId="{5981825C-D706-45E2-82A4-514D5BB082C2}">
      <dgm:prSet/>
      <dgm:spPr/>
      <dgm:t>
        <a:bodyPr/>
        <a:lstStyle/>
        <a:p>
          <a:endParaRPr lang="vi-VN"/>
        </a:p>
      </dgm:t>
    </dgm:pt>
    <dgm:pt modelId="{AD3AD57D-A3EB-4133-BD89-04DCFA3BB518}" type="pres">
      <dgm:prSet presAssocID="{F2A29E6A-5BCF-49C8-AABD-E1859446D251}" presName="Name0" presStyleCnt="0">
        <dgm:presLayoutVars>
          <dgm:dir/>
          <dgm:animLvl val="lvl"/>
          <dgm:resizeHandles val="exact"/>
        </dgm:presLayoutVars>
      </dgm:prSet>
      <dgm:spPr/>
    </dgm:pt>
    <dgm:pt modelId="{9F6A2802-E4FF-4F21-B947-EF06CB49B80D}" type="pres">
      <dgm:prSet presAssocID="{2DD1CE70-AD2D-4D97-89CC-B3933F9F1944}" presName="composite" presStyleCnt="0"/>
      <dgm:spPr/>
    </dgm:pt>
    <dgm:pt modelId="{98558CA9-441A-464D-8F3C-CBE1F3940719}" type="pres">
      <dgm:prSet presAssocID="{2DD1CE70-AD2D-4D97-89CC-B3933F9F1944}" presName="parTx" presStyleLbl="alignNode1" presStyleIdx="0" presStyleCnt="4">
        <dgm:presLayoutVars>
          <dgm:chMax val="0"/>
          <dgm:chPref val="0"/>
          <dgm:bulletEnabled val="1"/>
        </dgm:presLayoutVars>
      </dgm:prSet>
      <dgm:spPr/>
    </dgm:pt>
    <dgm:pt modelId="{06A65D0C-C57A-4349-B3DB-28A9E38F708F}" type="pres">
      <dgm:prSet presAssocID="{2DD1CE70-AD2D-4D97-89CC-B3933F9F1944}" presName="desTx" presStyleLbl="alignAccFollowNode1" presStyleIdx="0" presStyleCnt="4">
        <dgm:presLayoutVars>
          <dgm:bulletEnabled val="1"/>
        </dgm:presLayoutVars>
      </dgm:prSet>
      <dgm:spPr/>
    </dgm:pt>
    <dgm:pt modelId="{785B2446-4611-415C-82BE-F402ADBE2DD2}" type="pres">
      <dgm:prSet presAssocID="{2B049C82-D852-465A-AF93-D329602598CC}" presName="space" presStyleCnt="0"/>
      <dgm:spPr/>
    </dgm:pt>
    <dgm:pt modelId="{F4C1DF60-5711-4DD9-A047-ED721217C987}" type="pres">
      <dgm:prSet presAssocID="{1697CF85-25A6-4BD9-BD65-349E6534790E}" presName="composite" presStyleCnt="0"/>
      <dgm:spPr/>
    </dgm:pt>
    <dgm:pt modelId="{C909803C-9C31-4BE3-8AD2-0D35432B3507}" type="pres">
      <dgm:prSet presAssocID="{1697CF85-25A6-4BD9-BD65-349E6534790E}" presName="parTx" presStyleLbl="alignNode1" presStyleIdx="1" presStyleCnt="4">
        <dgm:presLayoutVars>
          <dgm:chMax val="0"/>
          <dgm:chPref val="0"/>
          <dgm:bulletEnabled val="1"/>
        </dgm:presLayoutVars>
      </dgm:prSet>
      <dgm:spPr/>
    </dgm:pt>
    <dgm:pt modelId="{D0C3B866-C54F-48B3-A45F-467DF752C656}" type="pres">
      <dgm:prSet presAssocID="{1697CF85-25A6-4BD9-BD65-349E6534790E}" presName="desTx" presStyleLbl="alignAccFollowNode1" presStyleIdx="1" presStyleCnt="4">
        <dgm:presLayoutVars>
          <dgm:bulletEnabled val="1"/>
        </dgm:presLayoutVars>
      </dgm:prSet>
      <dgm:spPr/>
    </dgm:pt>
    <dgm:pt modelId="{82266686-D417-4416-95CC-08745209BAC7}" type="pres">
      <dgm:prSet presAssocID="{E51ABFFD-35D6-47CE-ADD8-63746E684EDD}" presName="space" presStyleCnt="0"/>
      <dgm:spPr/>
    </dgm:pt>
    <dgm:pt modelId="{FA7C0568-99C4-43E1-A007-5FFE72467B43}" type="pres">
      <dgm:prSet presAssocID="{2B0D5078-80BB-4CDC-AC7E-1F3AE69DD2FD}" presName="composite" presStyleCnt="0"/>
      <dgm:spPr/>
    </dgm:pt>
    <dgm:pt modelId="{A824EE5A-6823-4802-A01E-72EBF6625ECE}" type="pres">
      <dgm:prSet presAssocID="{2B0D5078-80BB-4CDC-AC7E-1F3AE69DD2FD}" presName="parTx" presStyleLbl="alignNode1" presStyleIdx="2" presStyleCnt="4" custLinFactNeighborX="552" custLinFactNeighborY="2192">
        <dgm:presLayoutVars>
          <dgm:chMax val="0"/>
          <dgm:chPref val="0"/>
          <dgm:bulletEnabled val="1"/>
        </dgm:presLayoutVars>
      </dgm:prSet>
      <dgm:spPr/>
    </dgm:pt>
    <dgm:pt modelId="{EC5129C0-C81F-451C-B947-A997FF89B921}" type="pres">
      <dgm:prSet presAssocID="{2B0D5078-80BB-4CDC-AC7E-1F3AE69DD2FD}" presName="desTx" presStyleLbl="alignAccFollowNode1" presStyleIdx="2" presStyleCnt="4">
        <dgm:presLayoutVars>
          <dgm:bulletEnabled val="1"/>
        </dgm:presLayoutVars>
      </dgm:prSet>
      <dgm:spPr/>
    </dgm:pt>
    <dgm:pt modelId="{8734DE7F-6007-4D99-846A-93811E55B79F}" type="pres">
      <dgm:prSet presAssocID="{687BF219-2FDC-41D4-B290-F2EE9A548AA7}" presName="space" presStyleCnt="0"/>
      <dgm:spPr/>
    </dgm:pt>
    <dgm:pt modelId="{B77D349B-A919-4D66-9A7D-31BFBD2DA3BC}" type="pres">
      <dgm:prSet presAssocID="{D988A374-F143-4119-A75E-724EEAE7A02E}" presName="composite" presStyleCnt="0"/>
      <dgm:spPr/>
    </dgm:pt>
    <dgm:pt modelId="{54FB371C-B39B-4FFC-8F90-78058E147885}" type="pres">
      <dgm:prSet presAssocID="{D988A374-F143-4119-A75E-724EEAE7A02E}" presName="parTx" presStyleLbl="alignNode1" presStyleIdx="3" presStyleCnt="4">
        <dgm:presLayoutVars>
          <dgm:chMax val="0"/>
          <dgm:chPref val="0"/>
          <dgm:bulletEnabled val="1"/>
        </dgm:presLayoutVars>
      </dgm:prSet>
      <dgm:spPr/>
    </dgm:pt>
    <dgm:pt modelId="{45DEE9E2-B79B-426B-A5DB-D3723B3BA052}" type="pres">
      <dgm:prSet presAssocID="{D988A374-F143-4119-A75E-724EEAE7A02E}" presName="desTx" presStyleLbl="alignAccFollowNode1" presStyleIdx="3" presStyleCnt="4">
        <dgm:presLayoutVars>
          <dgm:bulletEnabled val="1"/>
        </dgm:presLayoutVars>
      </dgm:prSet>
      <dgm:spPr/>
    </dgm:pt>
  </dgm:ptLst>
  <dgm:cxnLst>
    <dgm:cxn modelId="{6B672F09-1886-4146-9AF7-D8D8DFDE5A73}" type="presOf" srcId="{2DD1CE70-AD2D-4D97-89CC-B3933F9F1944}" destId="{98558CA9-441A-464D-8F3C-CBE1F3940719}" srcOrd="0" destOrd="0" presId="urn:microsoft.com/office/officeart/2005/8/layout/hList1"/>
    <dgm:cxn modelId="{6EFDC329-8D56-4699-A4E2-9852706AFE17}" srcId="{F2A29E6A-5BCF-49C8-AABD-E1859446D251}" destId="{1697CF85-25A6-4BD9-BD65-349E6534790E}" srcOrd="1" destOrd="0" parTransId="{6EF427FD-110B-486A-BA1E-AEE26CE30BE9}" sibTransId="{E51ABFFD-35D6-47CE-ADD8-63746E684EDD}"/>
    <dgm:cxn modelId="{D3330131-B375-49A5-8F8F-FDBDC725EF00}" type="presOf" srcId="{1697CF85-25A6-4BD9-BD65-349E6534790E}" destId="{C909803C-9C31-4BE3-8AD2-0D35432B3507}" srcOrd="0" destOrd="0" presId="urn:microsoft.com/office/officeart/2005/8/layout/hList1"/>
    <dgm:cxn modelId="{9582333D-60D7-4377-A909-428E75B569E7}" type="presOf" srcId="{F2A29E6A-5BCF-49C8-AABD-E1859446D251}" destId="{AD3AD57D-A3EB-4133-BD89-04DCFA3BB518}" srcOrd="0" destOrd="0" presId="urn:microsoft.com/office/officeart/2005/8/layout/hList1"/>
    <dgm:cxn modelId="{5981825C-D706-45E2-82A4-514D5BB082C2}" srcId="{2B0D5078-80BB-4CDC-AC7E-1F3AE69DD2FD}" destId="{1F9C5CC4-F755-4EB8-AE09-218440B3F569}" srcOrd="0" destOrd="0" parTransId="{4976D048-00E1-48AF-AE97-0ED533D2BC0B}" sibTransId="{04E835EA-9E65-4CCE-8C70-A99C43162BFB}"/>
    <dgm:cxn modelId="{A3C2124A-07E1-4E36-A3B3-FD3BB4340E18}" srcId="{2DD1CE70-AD2D-4D97-89CC-B3933F9F1944}" destId="{91DE5698-DFDC-4B6D-A1D7-E947FC0210EB}" srcOrd="0" destOrd="0" parTransId="{EA496AA0-4726-4C40-8757-6D39818C26A5}" sibTransId="{F05B25B7-732D-4168-B123-642FAA868EC7}"/>
    <dgm:cxn modelId="{3AB72452-B304-4B36-83D4-E747E9347469}" type="presOf" srcId="{D988A374-F143-4119-A75E-724EEAE7A02E}" destId="{54FB371C-B39B-4FFC-8F90-78058E147885}" srcOrd="0" destOrd="0" presId="urn:microsoft.com/office/officeart/2005/8/layout/hList1"/>
    <dgm:cxn modelId="{51A34172-38AF-4AA0-BBAB-A831F0CBCD64}" type="presOf" srcId="{2B0D5078-80BB-4CDC-AC7E-1F3AE69DD2FD}" destId="{A824EE5A-6823-4802-A01E-72EBF6625ECE}" srcOrd="0" destOrd="0" presId="urn:microsoft.com/office/officeart/2005/8/layout/hList1"/>
    <dgm:cxn modelId="{4077F277-177D-461F-9F43-DB22ADA22697}" srcId="{F2A29E6A-5BCF-49C8-AABD-E1859446D251}" destId="{D988A374-F143-4119-A75E-724EEAE7A02E}" srcOrd="3" destOrd="0" parTransId="{3889B1DF-F308-4B21-864A-2852FFFB1E0D}" sibTransId="{9B183C6B-A043-41B2-AF49-BEE9CF4F801E}"/>
    <dgm:cxn modelId="{30EE3858-3D38-493C-A4E5-6903CF961433}" srcId="{D988A374-F143-4119-A75E-724EEAE7A02E}" destId="{3D6B9B68-BE8B-4A70-AF4C-1B77BAEA219A}" srcOrd="0" destOrd="0" parTransId="{C08791E8-8658-4B62-B761-37115F4BC41A}" sibTransId="{B9C2D811-9C7C-46D9-930C-F95737BE94E3}"/>
    <dgm:cxn modelId="{CBE3D290-B65E-4828-AF6F-9C46A522B91E}" srcId="{F2A29E6A-5BCF-49C8-AABD-E1859446D251}" destId="{2B0D5078-80BB-4CDC-AC7E-1F3AE69DD2FD}" srcOrd="2" destOrd="0" parTransId="{8674CFF0-E46F-4891-AE50-9BE679BE8476}" sibTransId="{687BF219-2FDC-41D4-B290-F2EE9A548AA7}"/>
    <dgm:cxn modelId="{FA2A6893-2091-40D5-A291-7B65DAA22DC2}" type="presOf" srcId="{3D6B9B68-BE8B-4A70-AF4C-1B77BAEA219A}" destId="{45DEE9E2-B79B-426B-A5DB-D3723B3BA052}" srcOrd="0" destOrd="0" presId="urn:microsoft.com/office/officeart/2005/8/layout/hList1"/>
    <dgm:cxn modelId="{AC4AE4A5-EA36-4A10-9E30-45280383DCC7}" type="presOf" srcId="{748843B7-2173-4DC7-B843-C10D36043999}" destId="{D0C3B866-C54F-48B3-A45F-467DF752C656}" srcOrd="0" destOrd="0" presId="urn:microsoft.com/office/officeart/2005/8/layout/hList1"/>
    <dgm:cxn modelId="{29390BB7-ED35-45E2-AC03-3FEF208C0705}" type="presOf" srcId="{1F9C5CC4-F755-4EB8-AE09-218440B3F569}" destId="{EC5129C0-C81F-451C-B947-A997FF89B921}" srcOrd="0" destOrd="0" presId="urn:microsoft.com/office/officeart/2005/8/layout/hList1"/>
    <dgm:cxn modelId="{03AA09C4-8499-4EB2-96C8-D95BE167DFD2}" type="presOf" srcId="{91DE5698-DFDC-4B6D-A1D7-E947FC0210EB}" destId="{06A65D0C-C57A-4349-B3DB-28A9E38F708F}" srcOrd="0" destOrd="0" presId="urn:microsoft.com/office/officeart/2005/8/layout/hList1"/>
    <dgm:cxn modelId="{E591BCCE-6A81-4399-A6C7-2DAF28D6404E}" srcId="{1697CF85-25A6-4BD9-BD65-349E6534790E}" destId="{748843B7-2173-4DC7-B843-C10D36043999}" srcOrd="0" destOrd="0" parTransId="{555B4EB2-968A-487E-B6C1-E2A0B9F641B4}" sibTransId="{1C592D84-6094-4358-BFAA-3D0D21FF2EE0}"/>
    <dgm:cxn modelId="{B03401D2-A76A-48C0-82DE-3EFC38DEB926}" srcId="{F2A29E6A-5BCF-49C8-AABD-E1859446D251}" destId="{2DD1CE70-AD2D-4D97-89CC-B3933F9F1944}" srcOrd="0" destOrd="0" parTransId="{E3692B9D-32A6-4E73-872C-7B3B71A22C7F}" sibTransId="{2B049C82-D852-465A-AF93-D329602598CC}"/>
    <dgm:cxn modelId="{F2AD1513-2210-4B1F-8026-1E639C770D31}" type="presParOf" srcId="{AD3AD57D-A3EB-4133-BD89-04DCFA3BB518}" destId="{9F6A2802-E4FF-4F21-B947-EF06CB49B80D}" srcOrd="0" destOrd="0" presId="urn:microsoft.com/office/officeart/2005/8/layout/hList1"/>
    <dgm:cxn modelId="{404620A0-B880-46DC-82FD-8D624C4AF426}" type="presParOf" srcId="{9F6A2802-E4FF-4F21-B947-EF06CB49B80D}" destId="{98558CA9-441A-464D-8F3C-CBE1F3940719}" srcOrd="0" destOrd="0" presId="urn:microsoft.com/office/officeart/2005/8/layout/hList1"/>
    <dgm:cxn modelId="{15229421-185B-4D9B-A672-7F6431BEBFC9}" type="presParOf" srcId="{9F6A2802-E4FF-4F21-B947-EF06CB49B80D}" destId="{06A65D0C-C57A-4349-B3DB-28A9E38F708F}" srcOrd="1" destOrd="0" presId="urn:microsoft.com/office/officeart/2005/8/layout/hList1"/>
    <dgm:cxn modelId="{1E4D38F4-0F83-4AE7-A431-9C75E4EAA12B}" type="presParOf" srcId="{AD3AD57D-A3EB-4133-BD89-04DCFA3BB518}" destId="{785B2446-4611-415C-82BE-F402ADBE2DD2}" srcOrd="1" destOrd="0" presId="urn:microsoft.com/office/officeart/2005/8/layout/hList1"/>
    <dgm:cxn modelId="{E6B6B42A-0A8C-4611-A8F4-8D8F14DEBF50}" type="presParOf" srcId="{AD3AD57D-A3EB-4133-BD89-04DCFA3BB518}" destId="{F4C1DF60-5711-4DD9-A047-ED721217C987}" srcOrd="2" destOrd="0" presId="urn:microsoft.com/office/officeart/2005/8/layout/hList1"/>
    <dgm:cxn modelId="{D5FD2B71-5626-4CBF-B52F-C14A0FBE6F89}" type="presParOf" srcId="{F4C1DF60-5711-4DD9-A047-ED721217C987}" destId="{C909803C-9C31-4BE3-8AD2-0D35432B3507}" srcOrd="0" destOrd="0" presId="urn:microsoft.com/office/officeart/2005/8/layout/hList1"/>
    <dgm:cxn modelId="{8CF58336-08CF-4776-95B9-69A6E937AD7E}" type="presParOf" srcId="{F4C1DF60-5711-4DD9-A047-ED721217C987}" destId="{D0C3B866-C54F-48B3-A45F-467DF752C656}" srcOrd="1" destOrd="0" presId="urn:microsoft.com/office/officeart/2005/8/layout/hList1"/>
    <dgm:cxn modelId="{049F7F91-8ED7-4950-B38C-2E695530312F}" type="presParOf" srcId="{AD3AD57D-A3EB-4133-BD89-04DCFA3BB518}" destId="{82266686-D417-4416-95CC-08745209BAC7}" srcOrd="3" destOrd="0" presId="urn:microsoft.com/office/officeart/2005/8/layout/hList1"/>
    <dgm:cxn modelId="{398D8375-096C-4A77-9560-5B78A34420C0}" type="presParOf" srcId="{AD3AD57D-A3EB-4133-BD89-04DCFA3BB518}" destId="{FA7C0568-99C4-43E1-A007-5FFE72467B43}" srcOrd="4" destOrd="0" presId="urn:microsoft.com/office/officeart/2005/8/layout/hList1"/>
    <dgm:cxn modelId="{EDE4CFC8-C342-4885-800D-42E53D875F65}" type="presParOf" srcId="{FA7C0568-99C4-43E1-A007-5FFE72467B43}" destId="{A824EE5A-6823-4802-A01E-72EBF6625ECE}" srcOrd="0" destOrd="0" presId="urn:microsoft.com/office/officeart/2005/8/layout/hList1"/>
    <dgm:cxn modelId="{370F963A-CD5F-45BF-97F9-B5453E4DD1BF}" type="presParOf" srcId="{FA7C0568-99C4-43E1-A007-5FFE72467B43}" destId="{EC5129C0-C81F-451C-B947-A997FF89B921}" srcOrd="1" destOrd="0" presId="urn:microsoft.com/office/officeart/2005/8/layout/hList1"/>
    <dgm:cxn modelId="{F3071752-333D-44A2-8991-7928C713E365}" type="presParOf" srcId="{AD3AD57D-A3EB-4133-BD89-04DCFA3BB518}" destId="{8734DE7F-6007-4D99-846A-93811E55B79F}" srcOrd="5" destOrd="0" presId="urn:microsoft.com/office/officeart/2005/8/layout/hList1"/>
    <dgm:cxn modelId="{0AFFFEE3-5566-4834-AE74-9BD3A32ACD89}" type="presParOf" srcId="{AD3AD57D-A3EB-4133-BD89-04DCFA3BB518}" destId="{B77D349B-A919-4D66-9A7D-31BFBD2DA3BC}" srcOrd="6" destOrd="0" presId="urn:microsoft.com/office/officeart/2005/8/layout/hList1"/>
    <dgm:cxn modelId="{AEF680EF-7300-4169-AB14-D4816D89AB6F}" type="presParOf" srcId="{B77D349B-A919-4D66-9A7D-31BFBD2DA3BC}" destId="{54FB371C-B39B-4FFC-8F90-78058E147885}" srcOrd="0" destOrd="0" presId="urn:microsoft.com/office/officeart/2005/8/layout/hList1"/>
    <dgm:cxn modelId="{5FB3ABD6-66D2-4E10-B84E-1E7222A62A28}" type="presParOf" srcId="{B77D349B-A919-4D66-9A7D-31BFBD2DA3BC}" destId="{45DEE9E2-B79B-426B-A5DB-D3723B3BA05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58CA9-441A-464D-8F3C-CBE1F3940719}">
      <dsp:nvSpPr>
        <dsp:cNvPr id="0" name=""/>
        <dsp:cNvSpPr/>
      </dsp:nvSpPr>
      <dsp:spPr>
        <a:xfrm>
          <a:off x="5873" y="630080"/>
          <a:ext cx="3531505" cy="103543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vi-VN" sz="3000" b="1" kern="1200" dirty="0">
              <a:latin typeface="+mj-lt"/>
              <a:cs typeface="Clear Sans Bold" panose="020B0604020202020204" charset="0"/>
            </a:rPr>
            <a:t>Độ Chính Xác</a:t>
          </a:r>
        </a:p>
      </dsp:txBody>
      <dsp:txXfrm>
        <a:off x="5873" y="630080"/>
        <a:ext cx="3531505" cy="1035438"/>
      </dsp:txXfrm>
    </dsp:sp>
    <dsp:sp modelId="{06A65D0C-C57A-4349-B3DB-28A9E38F708F}">
      <dsp:nvSpPr>
        <dsp:cNvPr id="0" name=""/>
        <dsp:cNvSpPr/>
      </dsp:nvSpPr>
      <dsp:spPr>
        <a:xfrm>
          <a:off x="5873" y="1665519"/>
          <a:ext cx="3531505" cy="3952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vi-VN" sz="3000" kern="1200" dirty="0">
              <a:latin typeface="+mj-lt"/>
              <a:cs typeface="Clear Sans Bold" panose="020B0604020202020204" charset="0"/>
            </a:rPr>
            <a:t>Cần có dữ liệu huấn luyện đa dạng và đầy đủ, bao gồm các mệnh giá khác nhau, mẫu tiền từ nhiều góc độ và trong điều kiện ánh sáng khác nhau.</a:t>
          </a:r>
        </a:p>
      </dsp:txBody>
      <dsp:txXfrm>
        <a:off x="5873" y="1665519"/>
        <a:ext cx="3531505" cy="3952800"/>
      </dsp:txXfrm>
    </dsp:sp>
    <dsp:sp modelId="{C909803C-9C31-4BE3-8AD2-0D35432B3507}">
      <dsp:nvSpPr>
        <dsp:cNvPr id="0" name=""/>
        <dsp:cNvSpPr/>
      </dsp:nvSpPr>
      <dsp:spPr>
        <a:xfrm>
          <a:off x="4031789" y="630080"/>
          <a:ext cx="3531505" cy="103543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vi-VN" sz="3000" b="1" kern="1200" dirty="0">
              <a:latin typeface="+mj-lt"/>
              <a:cs typeface="Clear Sans Bold" panose="020B0604020202020204" charset="0"/>
            </a:rPr>
            <a:t>Đa Dạng Về Mệnh Giá và Loại Tiền</a:t>
          </a:r>
        </a:p>
      </dsp:txBody>
      <dsp:txXfrm>
        <a:off x="4031789" y="630080"/>
        <a:ext cx="3531505" cy="1035438"/>
      </dsp:txXfrm>
    </dsp:sp>
    <dsp:sp modelId="{D0C3B866-C54F-48B3-A45F-467DF752C656}">
      <dsp:nvSpPr>
        <dsp:cNvPr id="0" name=""/>
        <dsp:cNvSpPr/>
      </dsp:nvSpPr>
      <dsp:spPr>
        <a:xfrm>
          <a:off x="4031789" y="1665519"/>
          <a:ext cx="3531505" cy="3952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vi-VN" sz="3000" b="0" i="0" kern="1200" dirty="0">
              <a:latin typeface="+mj-lt"/>
              <a:cs typeface="Clear Sans Bold" panose="020B0604020202020204" charset="0"/>
            </a:rPr>
            <a:t>Thu thập và huấn luyện dữ liệu từ nhiều nguồn khác nhau để đảm bảo tính đa dạng.</a:t>
          </a:r>
          <a:endParaRPr lang="vi-VN" sz="3000" kern="1200" dirty="0">
            <a:latin typeface="+mj-lt"/>
            <a:cs typeface="Clear Sans Bold" panose="020B0604020202020204" charset="0"/>
          </a:endParaRPr>
        </a:p>
      </dsp:txBody>
      <dsp:txXfrm>
        <a:off x="4031789" y="1665519"/>
        <a:ext cx="3531505" cy="3952800"/>
      </dsp:txXfrm>
    </dsp:sp>
    <dsp:sp modelId="{A824EE5A-6823-4802-A01E-72EBF6625ECE}">
      <dsp:nvSpPr>
        <dsp:cNvPr id="0" name=""/>
        <dsp:cNvSpPr/>
      </dsp:nvSpPr>
      <dsp:spPr>
        <a:xfrm>
          <a:off x="8077199" y="652777"/>
          <a:ext cx="3531505" cy="103543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vi-VN" sz="3000" b="1" i="0" kern="1200" dirty="0">
              <a:latin typeface="+mj-lt"/>
              <a:cs typeface="Clear Sans Bold" panose="020B0604020202020204" charset="0"/>
            </a:rPr>
            <a:t>Độ Tin Cậy</a:t>
          </a:r>
          <a:endParaRPr lang="vi-VN" sz="3000" kern="1200" dirty="0">
            <a:latin typeface="+mj-lt"/>
            <a:cs typeface="Clear Sans Bold" panose="020B0604020202020204" charset="0"/>
          </a:endParaRPr>
        </a:p>
      </dsp:txBody>
      <dsp:txXfrm>
        <a:off x="8077199" y="652777"/>
        <a:ext cx="3531505" cy="1035438"/>
      </dsp:txXfrm>
    </dsp:sp>
    <dsp:sp modelId="{EC5129C0-C81F-451C-B947-A997FF89B921}">
      <dsp:nvSpPr>
        <dsp:cNvPr id="0" name=""/>
        <dsp:cNvSpPr/>
      </dsp:nvSpPr>
      <dsp:spPr>
        <a:xfrm>
          <a:off x="8057705" y="1665519"/>
          <a:ext cx="3531505" cy="3952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vi-VN" sz="3000" b="0" i="0" kern="1200" dirty="0">
              <a:latin typeface="+mj-lt"/>
              <a:cs typeface="Clear Sans Bold" panose="020B0604020202020204" charset="0"/>
            </a:rPr>
            <a:t>Sử dụng các kỹ thuật tinh chỉnh và điều chỉnh mô hình để cải thiện độ tin cậy của các dự đoán.</a:t>
          </a:r>
          <a:endParaRPr lang="vi-VN" sz="3000" kern="1200" dirty="0">
            <a:latin typeface="+mj-lt"/>
            <a:cs typeface="Clear Sans Bold" panose="020B0604020202020204" charset="0"/>
          </a:endParaRPr>
        </a:p>
      </dsp:txBody>
      <dsp:txXfrm>
        <a:off x="8057705" y="1665519"/>
        <a:ext cx="3531505" cy="3952800"/>
      </dsp:txXfrm>
    </dsp:sp>
    <dsp:sp modelId="{54FB371C-B39B-4FFC-8F90-78058E147885}">
      <dsp:nvSpPr>
        <dsp:cNvPr id="0" name=""/>
        <dsp:cNvSpPr/>
      </dsp:nvSpPr>
      <dsp:spPr>
        <a:xfrm>
          <a:off x="12083621" y="630080"/>
          <a:ext cx="3531505" cy="103543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vi-VN" sz="3000" b="1" i="0" kern="1200" dirty="0">
              <a:latin typeface="+mj-lt"/>
              <a:cs typeface="Clear Sans Bold" panose="020B0604020202020204" charset="0"/>
            </a:rPr>
            <a:t>Thời Gian Thực Hiện</a:t>
          </a:r>
          <a:endParaRPr lang="vi-VN" sz="3000" kern="1200" dirty="0">
            <a:latin typeface="+mj-lt"/>
            <a:cs typeface="Clear Sans Bold" panose="020B0604020202020204" charset="0"/>
          </a:endParaRPr>
        </a:p>
      </dsp:txBody>
      <dsp:txXfrm>
        <a:off x="12083621" y="630080"/>
        <a:ext cx="3531505" cy="1035438"/>
      </dsp:txXfrm>
    </dsp:sp>
    <dsp:sp modelId="{45DEE9E2-B79B-426B-A5DB-D3723B3BA052}">
      <dsp:nvSpPr>
        <dsp:cNvPr id="0" name=""/>
        <dsp:cNvSpPr/>
      </dsp:nvSpPr>
      <dsp:spPr>
        <a:xfrm>
          <a:off x="12083621" y="1665519"/>
          <a:ext cx="3531505" cy="3952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vi-VN" sz="3000" b="0" i="0" kern="1200" dirty="0">
              <a:latin typeface="+mj-lt"/>
              <a:cs typeface="Clear Sans Bold" panose="020B0604020202020204" charset="0"/>
            </a:rPr>
            <a:t>Tối ưu hóa mô hình và thuật toán để giảm độ trễ và tăng tốc độ xử lý</a:t>
          </a:r>
          <a:endParaRPr lang="vi-VN" sz="3000" kern="1200" dirty="0">
            <a:latin typeface="+mj-lt"/>
            <a:cs typeface="Clear Sans Bold" panose="020B0604020202020204" charset="0"/>
          </a:endParaRPr>
        </a:p>
      </dsp:txBody>
      <dsp:txXfrm>
        <a:off x="12083621" y="1665519"/>
        <a:ext cx="3531505" cy="3952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2290763" y="512763"/>
            <a:ext cx="4562475" cy="2566987"/>
          </a:xfrm>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81459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Capusl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11655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Capusl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819653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Capusl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65057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2290763" y="512763"/>
            <a:ext cx="4562475" cy="2566987"/>
          </a:xfrm>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718595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Capusl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30947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Capusl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36208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2290763" y="512763"/>
            <a:ext cx="4562475" cy="2566987"/>
          </a:xfrm>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3246348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2290763" y="512763"/>
            <a:ext cx="4562475" cy="2566987"/>
          </a:xfrm>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41197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svg"/><Relationship Id="rId7" Type="http://schemas.openxmlformats.org/officeDocument/2006/relationships/image" Target="../media/image1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6.svg"/><Relationship Id="rId5" Type="http://schemas.openxmlformats.org/officeDocument/2006/relationships/image" Target="../media/image24.svg"/><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2.sv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svg"/><Relationship Id="rId3" Type="http://schemas.openxmlformats.org/officeDocument/2006/relationships/image" Target="../media/image32.svg"/><Relationship Id="rId7" Type="http://schemas.openxmlformats.org/officeDocument/2006/relationships/image" Target="../media/image24.svg"/><Relationship Id="rId12"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2.svg"/><Relationship Id="rId5" Type="http://schemas.openxmlformats.org/officeDocument/2006/relationships/image" Target="../media/image20.svg"/><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14.sv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2.svg"/><Relationship Id="rId3" Type="http://schemas.openxmlformats.org/officeDocument/2006/relationships/image" Target="../media/image32.svg"/><Relationship Id="rId7" Type="http://schemas.openxmlformats.org/officeDocument/2006/relationships/image" Target="../media/image50.svg"/><Relationship Id="rId12"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14.svg"/><Relationship Id="rId5" Type="http://schemas.openxmlformats.org/officeDocument/2006/relationships/image" Target="../media/image20.svg"/><Relationship Id="rId15" Type="http://schemas.openxmlformats.org/officeDocument/2006/relationships/image" Target="../media/image26.svg"/><Relationship Id="rId10" Type="http://schemas.openxmlformats.org/officeDocument/2006/relationships/image" Target="../media/image13.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15049500" y="0"/>
            <a:ext cx="3238500" cy="10287000"/>
          </a:xfrm>
          <a:custGeom>
            <a:avLst/>
            <a:gdLst/>
            <a:ahLst/>
            <a:cxnLst/>
            <a:rect l="l" t="t" r="r" b="b"/>
            <a:pathLst>
              <a:path w="3238500" h="10287000">
                <a:moveTo>
                  <a:pt x="0" y="0"/>
                </a:moveTo>
                <a:lnTo>
                  <a:pt x="3238500" y="0"/>
                </a:lnTo>
                <a:lnTo>
                  <a:pt x="3238500" y="10287000"/>
                </a:lnTo>
                <a:lnTo>
                  <a:pt x="0" y="10287000"/>
                </a:lnTo>
                <a:lnTo>
                  <a:pt x="0" y="0"/>
                </a:lnTo>
                <a:close/>
              </a:path>
            </a:pathLst>
          </a:custGeom>
          <a:blipFill>
            <a:blip r:embed="rId3">
              <a:alphaModFix amt="90000"/>
            </a:blip>
            <a:stretch>
              <a:fillRect l="-188384" r="-188384"/>
            </a:stretch>
          </a:blipFill>
        </p:spPr>
      </p:sp>
      <p:sp>
        <p:nvSpPr>
          <p:cNvPr id="3" name="AutoShape 3"/>
          <p:cNvSpPr/>
          <p:nvPr/>
        </p:nvSpPr>
        <p:spPr>
          <a:xfrm>
            <a:off x="18097500" y="0"/>
            <a:ext cx="190500" cy="9258300"/>
          </a:xfrm>
          <a:prstGeom prst="rect">
            <a:avLst/>
          </a:prstGeom>
          <a:solidFill>
            <a:schemeClr val="accent1"/>
          </a:solidFill>
        </p:spPr>
        <p:style>
          <a:lnRef idx="2">
            <a:schemeClr val="accent5">
              <a:shade val="15000"/>
            </a:schemeClr>
          </a:lnRef>
          <a:fillRef idx="1">
            <a:schemeClr val="accent5"/>
          </a:fillRef>
          <a:effectRef idx="0">
            <a:schemeClr val="accent5"/>
          </a:effectRef>
          <a:fontRef idx="minor">
            <a:schemeClr val="lt1"/>
          </a:fontRef>
        </p:style>
      </p:sp>
      <p:sp>
        <p:nvSpPr>
          <p:cNvPr id="4" name="AutoShape 4"/>
          <p:cNvSpPr/>
          <p:nvPr/>
        </p:nvSpPr>
        <p:spPr>
          <a:xfrm>
            <a:off x="15049500" y="1028700"/>
            <a:ext cx="190500" cy="9258300"/>
          </a:xfrm>
          <a:prstGeom prst="rect">
            <a:avLst/>
          </a:prstGeom>
          <a:solidFill>
            <a:schemeClr val="accent1"/>
          </a:solidFill>
        </p:spPr>
        <p:txBody>
          <a:bodyPr/>
          <a:lstStyle/>
          <a:p>
            <a:endParaRPr lang="vi-VN" dirty="0"/>
          </a:p>
        </p:txBody>
      </p:sp>
      <p:sp>
        <p:nvSpPr>
          <p:cNvPr id="5" name="AutoShape 5"/>
          <p:cNvSpPr/>
          <p:nvPr/>
        </p:nvSpPr>
        <p:spPr>
          <a:xfrm>
            <a:off x="0" y="0"/>
            <a:ext cx="190500" cy="9258300"/>
          </a:xfrm>
          <a:prstGeom prst="rect">
            <a:avLst/>
          </a:prstGeom>
          <a:solidFill>
            <a:schemeClr val="accent1"/>
          </a:solidFill>
        </p:spPr>
      </p:sp>
      <p:grpSp>
        <p:nvGrpSpPr>
          <p:cNvPr id="6" name="Group 6"/>
          <p:cNvGrpSpPr/>
          <p:nvPr/>
        </p:nvGrpSpPr>
        <p:grpSpPr>
          <a:xfrm>
            <a:off x="914400" y="1446945"/>
            <a:ext cx="13140181" cy="6168790"/>
            <a:chOff x="-304800" y="253991"/>
            <a:chExt cx="16916402" cy="5840368"/>
          </a:xfrm>
        </p:grpSpPr>
        <p:sp>
          <p:nvSpPr>
            <p:cNvPr id="7" name="TextBox 7"/>
            <p:cNvSpPr txBox="1"/>
            <p:nvPr/>
          </p:nvSpPr>
          <p:spPr>
            <a:xfrm>
              <a:off x="44107" y="2183499"/>
              <a:ext cx="16567495" cy="2884769"/>
            </a:xfrm>
            <a:prstGeom prst="rect">
              <a:avLst/>
            </a:prstGeom>
          </p:spPr>
          <p:txBody>
            <a:bodyPr wrap="square" lIns="0" tIns="0" rIns="0" bIns="0" rtlCol="0" anchor="t">
              <a:spAutoFit/>
            </a:bodyPr>
            <a:lstStyle/>
            <a:p>
              <a:pPr algn="ctr"/>
              <a:r>
                <a:rPr lang="vi-VN" sz="6600" dirty="0">
                  <a:solidFill>
                    <a:schemeClr val="bg1">
                      <a:lumMod val="95000"/>
                    </a:schemeClr>
                  </a:solidFill>
                  <a:latin typeface="Bahnschrift SemiBold Condensed" panose="020B0502040204020203" pitchFamily="34" charset="0"/>
                </a:rPr>
                <a:t>H</a:t>
              </a:r>
              <a:r>
                <a:rPr lang="en-US" sz="6600" dirty="0" err="1">
                  <a:solidFill>
                    <a:schemeClr val="bg1">
                      <a:lumMod val="95000"/>
                    </a:schemeClr>
                  </a:solidFill>
                  <a:latin typeface="Bahnschrift SemiBold Condensed" panose="020B0502040204020203" pitchFamily="34" charset="0"/>
                </a:rPr>
                <a:t>ọc</a:t>
              </a:r>
              <a:r>
                <a:rPr lang="en-US" sz="6600" dirty="0">
                  <a:solidFill>
                    <a:schemeClr val="bg1">
                      <a:lumMod val="95000"/>
                    </a:schemeClr>
                  </a:solidFill>
                  <a:latin typeface="Bahnschrift SemiBold Condensed" panose="020B0502040204020203" pitchFamily="34" charset="0"/>
                </a:rPr>
                <a:t> </a:t>
              </a:r>
              <a:r>
                <a:rPr lang="en-US" sz="6600" dirty="0" err="1">
                  <a:solidFill>
                    <a:schemeClr val="bg1">
                      <a:lumMod val="95000"/>
                    </a:schemeClr>
                  </a:solidFill>
                  <a:latin typeface="Bahnschrift SemiBold Condensed" panose="020B0502040204020203" pitchFamily="34" charset="0"/>
                </a:rPr>
                <a:t>phần</a:t>
              </a:r>
              <a:r>
                <a:rPr lang="en-US" sz="6600" dirty="0">
                  <a:solidFill>
                    <a:schemeClr val="bg1">
                      <a:lumMod val="95000"/>
                    </a:schemeClr>
                  </a:solidFill>
                  <a:latin typeface="Bahnschrift SemiBold Condensed" panose="020B0502040204020203" pitchFamily="34" charset="0"/>
                </a:rPr>
                <a:t> “ </a:t>
              </a:r>
              <a:r>
                <a:rPr lang="en-US" sz="6600" dirty="0" err="1">
                  <a:solidFill>
                    <a:schemeClr val="bg1">
                      <a:lumMod val="95000"/>
                    </a:schemeClr>
                  </a:solidFill>
                  <a:latin typeface="Bahnschrift SemiBold Condensed" panose="020B0502040204020203" pitchFamily="34" charset="0"/>
                </a:rPr>
                <a:t>Xử</a:t>
              </a:r>
              <a:r>
                <a:rPr lang="en-US" sz="6600" dirty="0">
                  <a:solidFill>
                    <a:schemeClr val="bg1">
                      <a:lumMod val="95000"/>
                    </a:schemeClr>
                  </a:solidFill>
                  <a:latin typeface="Bahnschrift SemiBold Condensed" panose="020B0502040204020203" pitchFamily="34" charset="0"/>
                </a:rPr>
                <a:t> Lý </a:t>
              </a:r>
              <a:r>
                <a:rPr lang="en-US" sz="6600" dirty="0" err="1">
                  <a:solidFill>
                    <a:schemeClr val="bg1">
                      <a:lumMod val="95000"/>
                    </a:schemeClr>
                  </a:solidFill>
                  <a:latin typeface="Bahnschrift SemiBold Condensed" panose="020B0502040204020203" pitchFamily="34" charset="0"/>
                </a:rPr>
                <a:t>Ảnh</a:t>
              </a:r>
              <a:r>
                <a:rPr lang="en-US" sz="6600" dirty="0">
                  <a:solidFill>
                    <a:schemeClr val="bg1">
                      <a:lumMod val="95000"/>
                    </a:schemeClr>
                  </a:solidFill>
                  <a:latin typeface="Bahnschrift SemiBold Condensed" panose="020B0502040204020203" pitchFamily="34" charset="0"/>
                </a:rPr>
                <a:t>“</a:t>
              </a:r>
              <a:br>
                <a:rPr lang="en-US" sz="6600" dirty="0">
                  <a:solidFill>
                    <a:schemeClr val="bg1">
                      <a:lumMod val="95000"/>
                    </a:schemeClr>
                  </a:solidFill>
                  <a:latin typeface="Bahnschrift SemiBold Condensed" panose="020B0502040204020203" pitchFamily="34" charset="0"/>
                </a:rPr>
              </a:br>
              <a:r>
                <a:rPr lang="vi-VN" sz="6600" dirty="0">
                  <a:solidFill>
                    <a:schemeClr val="bg1">
                      <a:lumMod val="95000"/>
                    </a:schemeClr>
                  </a:solidFill>
                  <a:latin typeface="Bahnschrift SemiBold Condensed" panose="020B0502040204020203" pitchFamily="34" charset="0"/>
                </a:rPr>
                <a:t>Đ</a:t>
              </a:r>
              <a:r>
                <a:rPr lang="en-US" sz="6600" dirty="0">
                  <a:solidFill>
                    <a:schemeClr val="bg1">
                      <a:lumMod val="95000"/>
                    </a:schemeClr>
                  </a:solidFill>
                  <a:latin typeface="Bahnschrift SemiBold Condensed" panose="020B0502040204020203" pitchFamily="34" charset="0"/>
                </a:rPr>
                <a:t>ề </a:t>
              </a:r>
              <a:r>
                <a:rPr lang="en-US" sz="6600" dirty="0" err="1">
                  <a:solidFill>
                    <a:schemeClr val="bg1">
                      <a:lumMod val="95000"/>
                    </a:schemeClr>
                  </a:solidFill>
                  <a:latin typeface="Bahnschrift SemiBold Condensed" panose="020B0502040204020203" pitchFamily="34" charset="0"/>
                </a:rPr>
                <a:t>tài</a:t>
              </a:r>
              <a:r>
                <a:rPr lang="en-US" sz="6600" dirty="0">
                  <a:solidFill>
                    <a:schemeClr val="bg1">
                      <a:lumMod val="95000"/>
                    </a:schemeClr>
                  </a:solidFill>
                  <a:latin typeface="Bahnschrift SemiBold Condensed" panose="020B0502040204020203" pitchFamily="34" charset="0"/>
                </a:rPr>
                <a:t>: </a:t>
              </a:r>
              <a:r>
                <a:rPr lang="vi-VN" sz="6600" dirty="0">
                  <a:solidFill>
                    <a:schemeClr val="bg1">
                      <a:lumMod val="95000"/>
                    </a:schemeClr>
                  </a:solidFill>
                  <a:latin typeface="Bahnschrift SemiBold Condensed" panose="020B0502040204020203" pitchFamily="34" charset="0"/>
                </a:rPr>
                <a:t>Xây dựng chương trình nhận dạng tiền đơn giản</a:t>
              </a:r>
              <a:endParaRPr lang="en-US" sz="6600" dirty="0">
                <a:solidFill>
                  <a:schemeClr val="bg1">
                    <a:lumMod val="95000"/>
                  </a:schemeClr>
                </a:solidFill>
              </a:endParaRPr>
            </a:p>
          </p:txBody>
        </p:sp>
        <p:sp>
          <p:nvSpPr>
            <p:cNvPr id="9" name="TextBox 9"/>
            <p:cNvSpPr txBox="1"/>
            <p:nvPr/>
          </p:nvSpPr>
          <p:spPr>
            <a:xfrm>
              <a:off x="2236493" y="5761991"/>
              <a:ext cx="12443413" cy="332368"/>
            </a:xfrm>
            <a:prstGeom prst="rect">
              <a:avLst/>
            </a:prstGeom>
          </p:spPr>
          <p:txBody>
            <a:bodyPr lIns="0" tIns="0" rIns="0" bIns="0" rtlCol="0" anchor="t">
              <a:spAutoFit/>
            </a:bodyPr>
            <a:lstStyle/>
            <a:p>
              <a:pPr algn="ctr">
                <a:lnSpc>
                  <a:spcPts val="2879"/>
                </a:lnSpc>
              </a:pPr>
              <a:endParaRPr lang="en-US" sz="2400" spc="360" dirty="0">
                <a:solidFill>
                  <a:srgbClr val="191919"/>
                </a:solidFill>
                <a:latin typeface="Times New Roman" panose="02020603050405020304" pitchFamily="18" charset="0"/>
                <a:cs typeface="Times New Roman" panose="02020603050405020304" pitchFamily="18" charset="0"/>
              </a:endParaRPr>
            </a:p>
          </p:txBody>
        </p:sp>
        <p:sp>
          <p:nvSpPr>
            <p:cNvPr id="10" name="TextBox 7">
              <a:extLst>
                <a:ext uri="{FF2B5EF4-FFF2-40B4-BE49-F238E27FC236}">
                  <a16:creationId xmlns:a16="http://schemas.microsoft.com/office/drawing/2014/main" id="{F91012C8-DC11-DB41-D5E9-B5DC75036F70}"/>
                </a:ext>
              </a:extLst>
            </p:cNvPr>
            <p:cNvSpPr txBox="1"/>
            <p:nvPr/>
          </p:nvSpPr>
          <p:spPr>
            <a:xfrm>
              <a:off x="-304800" y="253991"/>
              <a:ext cx="16916400" cy="1508190"/>
            </a:xfrm>
            <a:prstGeom prst="rect">
              <a:avLst/>
            </a:prstGeom>
          </p:spPr>
          <p:txBody>
            <a:bodyPr lIns="0" tIns="0" rIns="0" bIns="0" rtlCol="0" anchor="t">
              <a:spAutoFit/>
            </a:bodyPr>
            <a:lstStyle/>
            <a:p>
              <a:pPr algn="ctr">
                <a:lnSpc>
                  <a:spcPts val="13650"/>
                </a:lnSpc>
              </a:pPr>
              <a:r>
                <a:rPr lang="en-US" sz="8800" b="1" spc="-105" dirty="0" err="1">
                  <a:solidFill>
                    <a:srgbClr val="FFFFFF"/>
                  </a:solidFill>
                  <a:latin typeface="Clear Sans Bold Italics"/>
                </a:rPr>
                <a:t>Báo</a:t>
              </a:r>
              <a:r>
                <a:rPr lang="en-US" sz="8800" b="1" spc="-105" dirty="0">
                  <a:solidFill>
                    <a:srgbClr val="FFFFFF"/>
                  </a:solidFill>
                  <a:latin typeface="Clear Sans Bold Italics"/>
                </a:rPr>
                <a:t> </a:t>
              </a:r>
              <a:r>
                <a:rPr lang="en-US" sz="8800" b="1" spc="-105" dirty="0" err="1">
                  <a:solidFill>
                    <a:srgbClr val="FFFFFF"/>
                  </a:solidFill>
                  <a:latin typeface="Clear Sans Bold Italics"/>
                </a:rPr>
                <a:t>Cáo</a:t>
              </a:r>
              <a:r>
                <a:rPr lang="en-US" sz="8800" b="1" spc="-105" dirty="0">
                  <a:solidFill>
                    <a:srgbClr val="FFFFFF"/>
                  </a:solidFill>
                  <a:latin typeface="Clear Sans Bold Italics"/>
                </a:rPr>
                <a:t> </a:t>
              </a:r>
              <a:r>
                <a:rPr lang="en-US" sz="8800" b="1" spc="-105" dirty="0" err="1">
                  <a:solidFill>
                    <a:srgbClr val="FFFFFF"/>
                  </a:solidFill>
                  <a:latin typeface="Clear Sans Bold Italics"/>
                </a:rPr>
                <a:t>Bài</a:t>
              </a:r>
              <a:r>
                <a:rPr lang="en-US" sz="8800" b="1" spc="-105" dirty="0">
                  <a:solidFill>
                    <a:srgbClr val="FFFFFF"/>
                  </a:solidFill>
                  <a:latin typeface="Clear Sans Bold Italics"/>
                </a:rPr>
                <a:t> </a:t>
              </a:r>
              <a:r>
                <a:rPr lang="en-US" sz="8800" b="1" spc="-105" dirty="0" err="1">
                  <a:solidFill>
                    <a:srgbClr val="FFFFFF"/>
                  </a:solidFill>
                  <a:latin typeface="Clear Sans Bold Italics"/>
                </a:rPr>
                <a:t>Tập</a:t>
              </a:r>
              <a:r>
                <a:rPr lang="en-US" sz="8800" b="1" spc="-105" dirty="0">
                  <a:solidFill>
                    <a:srgbClr val="FFFFFF"/>
                  </a:solidFill>
                  <a:latin typeface="Clear Sans Bold Italics"/>
                </a:rPr>
                <a:t> </a:t>
              </a:r>
              <a:r>
                <a:rPr lang="en-US" sz="8800" b="1" spc="-105" dirty="0" err="1">
                  <a:solidFill>
                    <a:srgbClr val="FFFFFF"/>
                  </a:solidFill>
                  <a:latin typeface="Clear Sans Bold Italics"/>
                </a:rPr>
                <a:t>Lớn</a:t>
              </a:r>
              <a:endParaRPr lang="en-US" sz="8800" b="1" spc="-105" dirty="0">
                <a:solidFill>
                  <a:srgbClr val="FFFFFF"/>
                </a:solidFill>
                <a:latin typeface="Clear Sans Bold Italics"/>
              </a:endParaRPr>
            </a:p>
          </p:txBody>
        </p:sp>
      </p:grpSp>
      <p:sp>
        <p:nvSpPr>
          <p:cNvPr id="17" name="Hình chữ nhật 16">
            <a:extLst>
              <a:ext uri="{FF2B5EF4-FFF2-40B4-BE49-F238E27FC236}">
                <a16:creationId xmlns:a16="http://schemas.microsoft.com/office/drawing/2014/main" id="{03B89A5C-51EB-7368-FB8E-4856A0A1FA8C}"/>
              </a:ext>
            </a:extLst>
          </p:cNvPr>
          <p:cNvSpPr/>
          <p:nvPr/>
        </p:nvSpPr>
        <p:spPr>
          <a:xfrm>
            <a:off x="1752600" y="6702190"/>
            <a:ext cx="11734800" cy="17526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lear Sans Bold" panose="020B0604020202020204" charset="0"/>
                <a:cs typeface="Clear Sans Bold" panose="020B0604020202020204" charset="0"/>
              </a:rPr>
              <a:t>GVHD : TS. </a:t>
            </a:r>
            <a:r>
              <a:rPr lang="en-US" sz="2800" dirty="0" err="1">
                <a:latin typeface="Clear Sans Bold" panose="020B0604020202020204" charset="0"/>
                <a:cs typeface="Clear Sans Bold" panose="020B0604020202020204" charset="0"/>
              </a:rPr>
              <a:t>Nguyễn</a:t>
            </a:r>
            <a:r>
              <a:rPr lang="en-US" sz="2800" dirty="0">
                <a:latin typeface="Clear Sans Bold" panose="020B0604020202020204" charset="0"/>
                <a:cs typeface="Clear Sans Bold" panose="020B0604020202020204" charset="0"/>
              </a:rPr>
              <a:t> </a:t>
            </a:r>
            <a:r>
              <a:rPr lang="en-US" sz="2800" dirty="0" err="1">
                <a:latin typeface="Clear Sans Bold" panose="020B0604020202020204" charset="0"/>
                <a:cs typeface="Clear Sans Bold" panose="020B0604020202020204" charset="0"/>
              </a:rPr>
              <a:t>Hữu</a:t>
            </a:r>
            <a:r>
              <a:rPr lang="en-US" sz="2800" dirty="0">
                <a:latin typeface="Clear Sans Bold" panose="020B0604020202020204" charset="0"/>
                <a:cs typeface="Clear Sans Bold" panose="020B0604020202020204" charset="0"/>
              </a:rPr>
              <a:t> </a:t>
            </a:r>
            <a:r>
              <a:rPr lang="en-US" sz="2800" dirty="0" err="1">
                <a:latin typeface="Clear Sans Bold" panose="020B0604020202020204" charset="0"/>
                <a:cs typeface="Clear Sans Bold" panose="020B0604020202020204" charset="0"/>
              </a:rPr>
              <a:t>Tuân</a:t>
            </a:r>
            <a:endParaRPr lang="en-US" sz="2800" dirty="0">
              <a:latin typeface="Clear Sans Bold" panose="020B0604020202020204" charset="0"/>
              <a:cs typeface="Clear Sans Bold" panose="020B0604020202020204" charset="0"/>
            </a:endParaRPr>
          </a:p>
          <a:p>
            <a:pPr algn="ctr"/>
            <a:r>
              <a:rPr lang="en-US" sz="2800" dirty="0">
                <a:latin typeface="Clear Sans Bold" panose="020B0604020202020204" charset="0"/>
                <a:cs typeface="Clear Sans Bold" panose="020B0604020202020204" charset="0"/>
              </a:rPr>
              <a:t>Sinh Viên </a:t>
            </a:r>
            <a:r>
              <a:rPr lang="en-US" sz="2800" dirty="0" err="1">
                <a:latin typeface="Clear Sans Bold" panose="020B0604020202020204" charset="0"/>
                <a:cs typeface="Clear Sans Bold" panose="020B0604020202020204" charset="0"/>
              </a:rPr>
              <a:t>Thực</a:t>
            </a:r>
            <a:r>
              <a:rPr lang="en-US" sz="2800" dirty="0">
                <a:latin typeface="Clear Sans Bold" panose="020B0604020202020204" charset="0"/>
                <a:cs typeface="Clear Sans Bold" panose="020B0604020202020204" charset="0"/>
              </a:rPr>
              <a:t> </a:t>
            </a:r>
            <a:r>
              <a:rPr lang="en-US" sz="2800" dirty="0" err="1">
                <a:latin typeface="Clear Sans Bold" panose="020B0604020202020204" charset="0"/>
                <a:cs typeface="Clear Sans Bold" panose="020B0604020202020204" charset="0"/>
              </a:rPr>
              <a:t>Hiện</a:t>
            </a:r>
            <a:r>
              <a:rPr lang="en-US" sz="2800" dirty="0">
                <a:latin typeface="Clear Sans Bold" panose="020B0604020202020204" charset="0"/>
                <a:cs typeface="Clear Sans Bold" panose="020B0604020202020204" charset="0"/>
              </a:rPr>
              <a:t> :  Ngô Quốc Khánh - 92950</a:t>
            </a:r>
            <a:endParaRPr lang="vi-VN" sz="2800" dirty="0">
              <a:latin typeface="Clear Sans Bold" panose="020B0604020202020204" charset="0"/>
              <a:cs typeface="Clear Sans Bol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80" name="AutoShape 2">
            <a:extLst>
              <a:ext uri="{FF2B5EF4-FFF2-40B4-BE49-F238E27FC236}">
                <a16:creationId xmlns:a16="http://schemas.microsoft.com/office/drawing/2014/main" id="{7AD159F6-97FC-FE8D-1039-2ECFFEA994EB}"/>
              </a:ext>
            </a:extLst>
          </p:cNvPr>
          <p:cNvSpPr/>
          <p:nvPr/>
        </p:nvSpPr>
        <p:spPr>
          <a:xfrm>
            <a:off x="3781063" y="7767480"/>
            <a:ext cx="13792200" cy="1507795"/>
          </a:xfrm>
          <a:prstGeom prst="rect">
            <a:avLst/>
          </a:prstGeom>
          <a:solidFill>
            <a:srgbClr val="13538A"/>
          </a:solidFill>
        </p:spPr>
        <p:txBody>
          <a:bodyPr/>
          <a:lstStyle/>
          <a:p>
            <a:endParaRPr lang="vi-VN"/>
          </a:p>
        </p:txBody>
      </p:sp>
      <p:sp>
        <p:nvSpPr>
          <p:cNvPr id="79" name="AutoShape 2">
            <a:extLst>
              <a:ext uri="{FF2B5EF4-FFF2-40B4-BE49-F238E27FC236}">
                <a16:creationId xmlns:a16="http://schemas.microsoft.com/office/drawing/2014/main" id="{D5B903C2-E9D7-971A-4773-D2943763CE9F}"/>
              </a:ext>
            </a:extLst>
          </p:cNvPr>
          <p:cNvSpPr/>
          <p:nvPr/>
        </p:nvSpPr>
        <p:spPr>
          <a:xfrm>
            <a:off x="3952964" y="6049570"/>
            <a:ext cx="13792200" cy="1507795"/>
          </a:xfrm>
          <a:prstGeom prst="rect">
            <a:avLst/>
          </a:prstGeom>
          <a:solidFill>
            <a:srgbClr val="13538A"/>
          </a:solidFill>
        </p:spPr>
        <p:txBody>
          <a:bodyPr/>
          <a:lstStyle/>
          <a:p>
            <a:endParaRPr lang="vi-VN"/>
          </a:p>
        </p:txBody>
      </p:sp>
      <p:sp>
        <p:nvSpPr>
          <p:cNvPr id="78" name="AutoShape 2">
            <a:extLst>
              <a:ext uri="{FF2B5EF4-FFF2-40B4-BE49-F238E27FC236}">
                <a16:creationId xmlns:a16="http://schemas.microsoft.com/office/drawing/2014/main" id="{7E0ACE9F-87E5-392A-8598-98070CB734CC}"/>
              </a:ext>
            </a:extLst>
          </p:cNvPr>
          <p:cNvSpPr/>
          <p:nvPr/>
        </p:nvSpPr>
        <p:spPr>
          <a:xfrm>
            <a:off x="3955023" y="4367440"/>
            <a:ext cx="13792200" cy="1507795"/>
          </a:xfrm>
          <a:prstGeom prst="rect">
            <a:avLst/>
          </a:prstGeom>
          <a:solidFill>
            <a:srgbClr val="13538A"/>
          </a:solidFill>
        </p:spPr>
        <p:txBody>
          <a:bodyPr/>
          <a:lstStyle/>
          <a:p>
            <a:endParaRPr lang="vi-VN" dirty="0"/>
          </a:p>
        </p:txBody>
      </p:sp>
      <p:sp>
        <p:nvSpPr>
          <p:cNvPr id="75" name="AutoShape 2">
            <a:extLst>
              <a:ext uri="{FF2B5EF4-FFF2-40B4-BE49-F238E27FC236}">
                <a16:creationId xmlns:a16="http://schemas.microsoft.com/office/drawing/2014/main" id="{AF1F840E-47F1-D9D2-C7BF-15270F74B059}"/>
              </a:ext>
            </a:extLst>
          </p:cNvPr>
          <p:cNvSpPr/>
          <p:nvPr/>
        </p:nvSpPr>
        <p:spPr>
          <a:xfrm>
            <a:off x="3955023" y="2669864"/>
            <a:ext cx="13792200" cy="1507795"/>
          </a:xfrm>
          <a:prstGeom prst="rect">
            <a:avLst/>
          </a:prstGeom>
          <a:solidFill>
            <a:srgbClr val="13538A"/>
          </a:solidFill>
        </p:spPr>
        <p:txBody>
          <a:bodyPr/>
          <a:lstStyle/>
          <a:p>
            <a:endParaRPr lang="vi-VN" dirty="0"/>
          </a:p>
        </p:txBody>
      </p:sp>
      <p:sp>
        <p:nvSpPr>
          <p:cNvPr id="2" name="AutoShape 2"/>
          <p:cNvSpPr/>
          <p:nvPr/>
        </p:nvSpPr>
        <p:spPr>
          <a:xfrm>
            <a:off x="3992022" y="954398"/>
            <a:ext cx="13792200" cy="1507795"/>
          </a:xfrm>
          <a:prstGeom prst="rect">
            <a:avLst/>
          </a:prstGeom>
          <a:solidFill>
            <a:srgbClr val="13538A"/>
          </a:solidFill>
        </p:spPr>
        <p:txBody>
          <a:bodyPr/>
          <a:lstStyle/>
          <a:p>
            <a:pPr algn="just"/>
            <a:r>
              <a:rPr lang="vi-VN" dirty="0"/>
              <a:t>.</a:t>
            </a:r>
          </a:p>
        </p:txBody>
      </p:sp>
      <p:grpSp>
        <p:nvGrpSpPr>
          <p:cNvPr id="11" name="Group 11"/>
          <p:cNvGrpSpPr>
            <a:grpSpLocks noChangeAspect="1"/>
          </p:cNvGrpSpPr>
          <p:nvPr/>
        </p:nvGrpSpPr>
        <p:grpSpPr>
          <a:xfrm rot="5400000">
            <a:off x="2747822" y="1080459"/>
            <a:ext cx="1304718" cy="1491013"/>
            <a:chOff x="0" y="0"/>
            <a:chExt cx="1841500" cy="1595120"/>
          </a:xfrm>
        </p:grpSpPr>
        <p:sp>
          <p:nvSpPr>
            <p:cNvPr id="12" name="Freeform 12"/>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47" name="Group 47"/>
          <p:cNvGrpSpPr/>
          <p:nvPr/>
        </p:nvGrpSpPr>
        <p:grpSpPr>
          <a:xfrm>
            <a:off x="-758099" y="132081"/>
            <a:ext cx="8015426" cy="999382"/>
            <a:chOff x="-2382399" y="-5930897"/>
            <a:chExt cx="10687236" cy="1332509"/>
          </a:xfrm>
        </p:grpSpPr>
        <p:sp>
          <p:nvSpPr>
            <p:cNvPr id="48" name="TextBox 48"/>
            <p:cNvSpPr txBox="1"/>
            <p:nvPr/>
          </p:nvSpPr>
          <p:spPr>
            <a:xfrm>
              <a:off x="-2382399" y="-5930897"/>
              <a:ext cx="9270037" cy="769620"/>
            </a:xfrm>
            <a:prstGeom prst="rect">
              <a:avLst/>
            </a:prstGeom>
          </p:spPr>
          <p:txBody>
            <a:bodyPr lIns="0" tIns="0" rIns="0" bIns="0" rtlCol="0" anchor="t">
              <a:spAutoFit/>
            </a:bodyPr>
            <a:lstStyle/>
            <a:p>
              <a:pPr algn="r">
                <a:lnSpc>
                  <a:spcPts val="4680"/>
                </a:lnSpc>
              </a:pPr>
              <a:r>
                <a:rPr lang="en-US" sz="3600" spc="107" dirty="0" err="1">
                  <a:solidFill>
                    <a:srgbClr val="37C9EF"/>
                  </a:solidFill>
                  <a:latin typeface="Clear Sans Bold"/>
                </a:rPr>
                <a:t>Các</a:t>
              </a:r>
              <a:r>
                <a:rPr lang="en-US" sz="3600" spc="107" dirty="0">
                  <a:solidFill>
                    <a:srgbClr val="37C9EF"/>
                  </a:solidFill>
                  <a:latin typeface="Clear Sans Bold"/>
                </a:rPr>
                <a:t> </a:t>
              </a:r>
              <a:r>
                <a:rPr lang="en-US" sz="3600" spc="107" dirty="0" err="1">
                  <a:solidFill>
                    <a:srgbClr val="37C9EF"/>
                  </a:solidFill>
                  <a:latin typeface="Clear Sans Bold"/>
                </a:rPr>
                <a:t>Thư</a:t>
              </a:r>
              <a:r>
                <a:rPr lang="en-US" sz="3600" spc="107" dirty="0">
                  <a:solidFill>
                    <a:srgbClr val="37C9EF"/>
                  </a:solidFill>
                  <a:latin typeface="Clear Sans Bold"/>
                </a:rPr>
                <a:t> </a:t>
              </a:r>
              <a:r>
                <a:rPr lang="en-US" sz="3600" spc="107" dirty="0" err="1">
                  <a:solidFill>
                    <a:srgbClr val="37C9EF"/>
                  </a:solidFill>
                  <a:latin typeface="Clear Sans Bold"/>
                </a:rPr>
                <a:t>Viện</a:t>
              </a:r>
              <a:r>
                <a:rPr lang="en-US" sz="3600" spc="107" dirty="0">
                  <a:solidFill>
                    <a:srgbClr val="37C9EF"/>
                  </a:solidFill>
                  <a:latin typeface="Clear Sans Bold"/>
                </a:rPr>
                <a:t> </a:t>
              </a:r>
              <a:r>
                <a:rPr lang="en-US" sz="3600" spc="107" dirty="0" err="1">
                  <a:solidFill>
                    <a:srgbClr val="37C9EF"/>
                  </a:solidFill>
                  <a:latin typeface="Clear Sans Bold"/>
                </a:rPr>
                <a:t>Cần</a:t>
              </a:r>
              <a:r>
                <a:rPr lang="en-US" sz="3600" spc="107" dirty="0">
                  <a:solidFill>
                    <a:srgbClr val="37C9EF"/>
                  </a:solidFill>
                  <a:latin typeface="Clear Sans Bold"/>
                </a:rPr>
                <a:t> </a:t>
              </a:r>
              <a:r>
                <a:rPr lang="en-US" sz="3600" spc="107" dirty="0" err="1">
                  <a:solidFill>
                    <a:srgbClr val="37C9EF"/>
                  </a:solidFill>
                  <a:latin typeface="Clear Sans Bold"/>
                </a:rPr>
                <a:t>Sử</a:t>
              </a:r>
              <a:r>
                <a:rPr lang="en-US" sz="3600" spc="107" dirty="0">
                  <a:solidFill>
                    <a:srgbClr val="37C9EF"/>
                  </a:solidFill>
                  <a:latin typeface="Clear Sans Bold"/>
                </a:rPr>
                <a:t> </a:t>
              </a:r>
              <a:r>
                <a:rPr lang="en-US" sz="3600" spc="107" dirty="0" err="1">
                  <a:solidFill>
                    <a:srgbClr val="37C9EF"/>
                  </a:solidFill>
                  <a:latin typeface="Clear Sans Bold"/>
                </a:rPr>
                <a:t>Dụng</a:t>
              </a:r>
              <a:endParaRPr lang="en-US" sz="3600" spc="107" dirty="0">
                <a:solidFill>
                  <a:srgbClr val="37C9EF"/>
                </a:solidFill>
                <a:latin typeface="Clear Sans Bold"/>
              </a:endParaRPr>
            </a:p>
          </p:txBody>
        </p:sp>
        <p:sp>
          <p:nvSpPr>
            <p:cNvPr id="49" name="TextBox 49"/>
            <p:cNvSpPr txBox="1"/>
            <p:nvPr/>
          </p:nvSpPr>
          <p:spPr>
            <a:xfrm>
              <a:off x="-965200" y="-5161277"/>
              <a:ext cx="9270037" cy="562889"/>
            </a:xfrm>
            <a:prstGeom prst="rect">
              <a:avLst/>
            </a:prstGeom>
          </p:spPr>
          <p:txBody>
            <a:bodyPr lIns="0" tIns="0" rIns="0" bIns="0" rtlCol="0" anchor="t">
              <a:spAutoFit/>
            </a:bodyPr>
            <a:lstStyle/>
            <a:p>
              <a:pPr>
                <a:lnSpc>
                  <a:spcPts val="3640"/>
                </a:lnSpc>
              </a:pPr>
              <a:r>
                <a:rPr lang="en-US" sz="2600" spc="130" dirty="0">
                  <a:solidFill>
                    <a:srgbClr val="FFFFFF"/>
                  </a:solidFill>
                  <a:latin typeface="Arimo"/>
                </a:rPr>
                <a:t>5 </a:t>
              </a:r>
              <a:r>
                <a:rPr lang="en-US" sz="2600" spc="130" dirty="0" err="1">
                  <a:solidFill>
                    <a:srgbClr val="FFFFFF"/>
                  </a:solidFill>
                  <a:latin typeface="Arimo"/>
                </a:rPr>
                <a:t>Thư</a:t>
              </a:r>
              <a:r>
                <a:rPr lang="en-US" sz="2600" spc="130" dirty="0">
                  <a:solidFill>
                    <a:srgbClr val="FFFFFF"/>
                  </a:solidFill>
                  <a:latin typeface="Arimo"/>
                </a:rPr>
                <a:t> </a:t>
              </a:r>
              <a:r>
                <a:rPr lang="en-US" sz="2600" spc="130" dirty="0" err="1">
                  <a:solidFill>
                    <a:srgbClr val="FFFFFF"/>
                  </a:solidFill>
                  <a:latin typeface="Arimo"/>
                </a:rPr>
                <a:t>Viện</a:t>
              </a:r>
              <a:endParaRPr lang="en-US" sz="2600" spc="130" dirty="0">
                <a:solidFill>
                  <a:srgbClr val="FFFFFF"/>
                </a:solidFill>
                <a:latin typeface="Arimo"/>
              </a:endParaRPr>
            </a:p>
          </p:txBody>
        </p:sp>
      </p:grpSp>
      <p:grpSp>
        <p:nvGrpSpPr>
          <p:cNvPr id="57" name="Group 11">
            <a:extLst>
              <a:ext uri="{FF2B5EF4-FFF2-40B4-BE49-F238E27FC236}">
                <a16:creationId xmlns:a16="http://schemas.microsoft.com/office/drawing/2014/main" id="{7175B1E5-E516-EB5A-2A7C-D9052CDF36D6}"/>
              </a:ext>
            </a:extLst>
          </p:cNvPr>
          <p:cNvGrpSpPr>
            <a:grpSpLocks noChangeAspect="1"/>
          </p:cNvGrpSpPr>
          <p:nvPr/>
        </p:nvGrpSpPr>
        <p:grpSpPr>
          <a:xfrm rot="5400000">
            <a:off x="2722198" y="2682892"/>
            <a:ext cx="1304718" cy="1501549"/>
            <a:chOff x="0" y="0"/>
            <a:chExt cx="1841500" cy="1595120"/>
          </a:xfrm>
        </p:grpSpPr>
        <p:sp>
          <p:nvSpPr>
            <p:cNvPr id="58" name="Freeform 12">
              <a:extLst>
                <a:ext uri="{FF2B5EF4-FFF2-40B4-BE49-F238E27FC236}">
                  <a16:creationId xmlns:a16="http://schemas.microsoft.com/office/drawing/2014/main" id="{BEBBC7BA-97EB-4B88-62DA-53749071FDD4}"/>
                </a:ext>
              </a:extLst>
            </p:cNvPr>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59" name="Group 11">
            <a:extLst>
              <a:ext uri="{FF2B5EF4-FFF2-40B4-BE49-F238E27FC236}">
                <a16:creationId xmlns:a16="http://schemas.microsoft.com/office/drawing/2014/main" id="{880DED3E-B775-F802-B347-70F10ADF4425}"/>
              </a:ext>
            </a:extLst>
          </p:cNvPr>
          <p:cNvGrpSpPr>
            <a:grpSpLocks noChangeAspect="1"/>
          </p:cNvGrpSpPr>
          <p:nvPr/>
        </p:nvGrpSpPr>
        <p:grpSpPr>
          <a:xfrm rot="5400000">
            <a:off x="2747821" y="5873584"/>
            <a:ext cx="1304718" cy="1501549"/>
            <a:chOff x="0" y="0"/>
            <a:chExt cx="1841500" cy="1595120"/>
          </a:xfrm>
        </p:grpSpPr>
        <p:sp>
          <p:nvSpPr>
            <p:cNvPr id="60" name="Freeform 12">
              <a:extLst>
                <a:ext uri="{FF2B5EF4-FFF2-40B4-BE49-F238E27FC236}">
                  <a16:creationId xmlns:a16="http://schemas.microsoft.com/office/drawing/2014/main" id="{16B87EC8-2BA2-75C4-EE86-59B810C1C434}"/>
                </a:ext>
              </a:extLst>
            </p:cNvPr>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61" name="Group 11">
            <a:extLst>
              <a:ext uri="{FF2B5EF4-FFF2-40B4-BE49-F238E27FC236}">
                <a16:creationId xmlns:a16="http://schemas.microsoft.com/office/drawing/2014/main" id="{1AEC45DA-1024-3A3B-0AEE-05EDB80CD595}"/>
              </a:ext>
            </a:extLst>
          </p:cNvPr>
          <p:cNvGrpSpPr>
            <a:grpSpLocks noChangeAspect="1"/>
          </p:cNvGrpSpPr>
          <p:nvPr/>
        </p:nvGrpSpPr>
        <p:grpSpPr>
          <a:xfrm rot="5400000">
            <a:off x="2702733" y="7786309"/>
            <a:ext cx="1304718" cy="1501549"/>
            <a:chOff x="0" y="0"/>
            <a:chExt cx="1841500" cy="1595120"/>
          </a:xfrm>
        </p:grpSpPr>
        <p:sp>
          <p:nvSpPr>
            <p:cNvPr id="62" name="Freeform 12">
              <a:extLst>
                <a:ext uri="{FF2B5EF4-FFF2-40B4-BE49-F238E27FC236}">
                  <a16:creationId xmlns:a16="http://schemas.microsoft.com/office/drawing/2014/main" id="{7C7A4F2B-338B-3E42-165D-60C7000C62B2}"/>
                </a:ext>
              </a:extLst>
            </p:cNvPr>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63" name="Group 11">
            <a:extLst>
              <a:ext uri="{FF2B5EF4-FFF2-40B4-BE49-F238E27FC236}">
                <a16:creationId xmlns:a16="http://schemas.microsoft.com/office/drawing/2014/main" id="{FD2A3050-9013-3FDD-3E74-E4C7FB3CB90C}"/>
              </a:ext>
            </a:extLst>
          </p:cNvPr>
          <p:cNvGrpSpPr>
            <a:grpSpLocks noChangeAspect="1"/>
          </p:cNvGrpSpPr>
          <p:nvPr/>
        </p:nvGrpSpPr>
        <p:grpSpPr>
          <a:xfrm rot="5400000">
            <a:off x="2722197" y="4251821"/>
            <a:ext cx="1304718" cy="1501549"/>
            <a:chOff x="0" y="0"/>
            <a:chExt cx="1841500" cy="1595120"/>
          </a:xfrm>
        </p:grpSpPr>
        <p:sp>
          <p:nvSpPr>
            <p:cNvPr id="64" name="Freeform 12">
              <a:extLst>
                <a:ext uri="{FF2B5EF4-FFF2-40B4-BE49-F238E27FC236}">
                  <a16:creationId xmlns:a16="http://schemas.microsoft.com/office/drawing/2014/main" id="{E5DCF123-07F2-2B8A-03D1-5A8E49C44D9D}"/>
                </a:ext>
              </a:extLst>
            </p:cNvPr>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65" name="Group 19">
            <a:extLst>
              <a:ext uri="{FF2B5EF4-FFF2-40B4-BE49-F238E27FC236}">
                <a16:creationId xmlns:a16="http://schemas.microsoft.com/office/drawing/2014/main" id="{D1B55B92-5C8B-CB50-C292-B88F2F1A79D7}"/>
              </a:ext>
            </a:extLst>
          </p:cNvPr>
          <p:cNvGrpSpPr>
            <a:grpSpLocks noChangeAspect="1"/>
          </p:cNvGrpSpPr>
          <p:nvPr/>
        </p:nvGrpSpPr>
        <p:grpSpPr>
          <a:xfrm rot="5400000">
            <a:off x="2835360" y="1189036"/>
            <a:ext cx="1129640" cy="1273858"/>
            <a:chOff x="-69926" y="0"/>
            <a:chExt cx="1841500" cy="1595120"/>
          </a:xfrm>
        </p:grpSpPr>
        <p:sp>
          <p:nvSpPr>
            <p:cNvPr id="66" name="Freeform 20">
              <a:extLst>
                <a:ext uri="{FF2B5EF4-FFF2-40B4-BE49-F238E27FC236}">
                  <a16:creationId xmlns:a16="http://schemas.microsoft.com/office/drawing/2014/main" id="{559C6DA3-0AA3-47D2-33BC-0CBF01338553}"/>
                </a:ext>
              </a:extLst>
            </p:cNvPr>
            <p:cNvSpPr/>
            <p:nvPr/>
          </p:nvSpPr>
          <p:spPr>
            <a:xfrm>
              <a:off x="-69926"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txBody>
            <a:bodyPr/>
            <a:lstStyle/>
            <a:p>
              <a:endParaRPr lang="vi-VN" dirty="0"/>
            </a:p>
          </p:txBody>
        </p:sp>
      </p:grpSp>
      <p:grpSp>
        <p:nvGrpSpPr>
          <p:cNvPr id="67" name="Group 19">
            <a:extLst>
              <a:ext uri="{FF2B5EF4-FFF2-40B4-BE49-F238E27FC236}">
                <a16:creationId xmlns:a16="http://schemas.microsoft.com/office/drawing/2014/main" id="{7BF8F7A1-02AF-FEE3-6542-A6AD4E132A49}"/>
              </a:ext>
            </a:extLst>
          </p:cNvPr>
          <p:cNvGrpSpPr>
            <a:grpSpLocks noChangeAspect="1"/>
          </p:cNvGrpSpPr>
          <p:nvPr/>
        </p:nvGrpSpPr>
        <p:grpSpPr>
          <a:xfrm rot="5400000">
            <a:off x="2765308" y="2796737"/>
            <a:ext cx="1129640" cy="1273858"/>
            <a:chOff x="0" y="0"/>
            <a:chExt cx="1841500" cy="1595120"/>
          </a:xfrm>
        </p:grpSpPr>
        <p:sp>
          <p:nvSpPr>
            <p:cNvPr id="68" name="Freeform 20">
              <a:extLst>
                <a:ext uri="{FF2B5EF4-FFF2-40B4-BE49-F238E27FC236}">
                  <a16:creationId xmlns:a16="http://schemas.microsoft.com/office/drawing/2014/main" id="{3285D86E-CD20-CF91-9A61-240DEDD15A3F}"/>
                </a:ext>
              </a:extLst>
            </p:cNvPr>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grpSp>
        <p:nvGrpSpPr>
          <p:cNvPr id="69" name="Group 19">
            <a:extLst>
              <a:ext uri="{FF2B5EF4-FFF2-40B4-BE49-F238E27FC236}">
                <a16:creationId xmlns:a16="http://schemas.microsoft.com/office/drawing/2014/main" id="{87E7FCAC-C16B-2FC9-E6C3-26C0BF3B7CE4}"/>
              </a:ext>
            </a:extLst>
          </p:cNvPr>
          <p:cNvGrpSpPr>
            <a:grpSpLocks noChangeAspect="1"/>
          </p:cNvGrpSpPr>
          <p:nvPr/>
        </p:nvGrpSpPr>
        <p:grpSpPr>
          <a:xfrm rot="5400000">
            <a:off x="2765308" y="4344827"/>
            <a:ext cx="1129640" cy="1273858"/>
            <a:chOff x="0" y="0"/>
            <a:chExt cx="1841500" cy="1595120"/>
          </a:xfrm>
        </p:grpSpPr>
        <p:sp>
          <p:nvSpPr>
            <p:cNvPr id="70" name="Freeform 20">
              <a:extLst>
                <a:ext uri="{FF2B5EF4-FFF2-40B4-BE49-F238E27FC236}">
                  <a16:creationId xmlns:a16="http://schemas.microsoft.com/office/drawing/2014/main" id="{095BDE9F-68DB-3582-9737-B825D20C63FF}"/>
                </a:ext>
              </a:extLst>
            </p:cNvPr>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grpSp>
        <p:nvGrpSpPr>
          <p:cNvPr id="71" name="Group 19">
            <a:extLst>
              <a:ext uri="{FF2B5EF4-FFF2-40B4-BE49-F238E27FC236}">
                <a16:creationId xmlns:a16="http://schemas.microsoft.com/office/drawing/2014/main" id="{29112670-6FB3-E11C-3FA2-BC0F9E5DEF2D}"/>
              </a:ext>
            </a:extLst>
          </p:cNvPr>
          <p:cNvGrpSpPr>
            <a:grpSpLocks noChangeAspect="1"/>
          </p:cNvGrpSpPr>
          <p:nvPr/>
        </p:nvGrpSpPr>
        <p:grpSpPr>
          <a:xfrm rot="5400000">
            <a:off x="2790273" y="5992907"/>
            <a:ext cx="1129640" cy="1273858"/>
            <a:chOff x="0" y="0"/>
            <a:chExt cx="1841500" cy="1595120"/>
          </a:xfrm>
        </p:grpSpPr>
        <p:sp>
          <p:nvSpPr>
            <p:cNvPr id="72" name="Freeform 20">
              <a:extLst>
                <a:ext uri="{FF2B5EF4-FFF2-40B4-BE49-F238E27FC236}">
                  <a16:creationId xmlns:a16="http://schemas.microsoft.com/office/drawing/2014/main" id="{F9F671A3-58CC-2A94-71D4-A11F589DF035}"/>
                </a:ext>
              </a:extLst>
            </p:cNvPr>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grpSp>
        <p:nvGrpSpPr>
          <p:cNvPr id="73" name="Group 19">
            <a:extLst>
              <a:ext uri="{FF2B5EF4-FFF2-40B4-BE49-F238E27FC236}">
                <a16:creationId xmlns:a16="http://schemas.microsoft.com/office/drawing/2014/main" id="{7FCC14D6-45D9-B112-464E-B2BC0EF2D006}"/>
              </a:ext>
            </a:extLst>
          </p:cNvPr>
          <p:cNvGrpSpPr>
            <a:grpSpLocks noChangeAspect="1"/>
          </p:cNvGrpSpPr>
          <p:nvPr/>
        </p:nvGrpSpPr>
        <p:grpSpPr>
          <a:xfrm rot="5400000">
            <a:off x="2765308" y="7911645"/>
            <a:ext cx="1129640" cy="1273858"/>
            <a:chOff x="0" y="0"/>
            <a:chExt cx="1841500" cy="1595120"/>
          </a:xfrm>
        </p:grpSpPr>
        <p:sp>
          <p:nvSpPr>
            <p:cNvPr id="74" name="Freeform 20">
              <a:extLst>
                <a:ext uri="{FF2B5EF4-FFF2-40B4-BE49-F238E27FC236}">
                  <a16:creationId xmlns:a16="http://schemas.microsoft.com/office/drawing/2014/main" id="{F06608CA-F8B7-2E32-B7BD-5852982A7D47}"/>
                </a:ext>
              </a:extLst>
            </p:cNvPr>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sp>
        <p:nvSpPr>
          <p:cNvPr id="81" name="Hộp Văn bản 80">
            <a:extLst>
              <a:ext uri="{FF2B5EF4-FFF2-40B4-BE49-F238E27FC236}">
                <a16:creationId xmlns:a16="http://schemas.microsoft.com/office/drawing/2014/main" id="{121F83A3-21BB-44DD-BC39-42EC31E5A594}"/>
              </a:ext>
            </a:extLst>
          </p:cNvPr>
          <p:cNvSpPr txBox="1"/>
          <p:nvPr/>
        </p:nvSpPr>
        <p:spPr>
          <a:xfrm>
            <a:off x="3002752" y="1641299"/>
            <a:ext cx="843693" cy="369332"/>
          </a:xfrm>
          <a:prstGeom prst="rect">
            <a:avLst/>
          </a:prstGeom>
          <a:noFill/>
        </p:spPr>
        <p:txBody>
          <a:bodyPr wrap="none" rtlCol="0">
            <a:spAutoFit/>
          </a:bodyPr>
          <a:lstStyle/>
          <a:p>
            <a:r>
              <a:rPr lang="en-US" dirty="0" err="1"/>
              <a:t>Tkinter</a:t>
            </a:r>
            <a:endParaRPr lang="vi-VN" dirty="0"/>
          </a:p>
        </p:txBody>
      </p:sp>
      <p:sp>
        <p:nvSpPr>
          <p:cNvPr id="84" name="Hộp Văn bản 83">
            <a:extLst>
              <a:ext uri="{FF2B5EF4-FFF2-40B4-BE49-F238E27FC236}">
                <a16:creationId xmlns:a16="http://schemas.microsoft.com/office/drawing/2014/main" id="{DEB399CD-2A28-F647-7009-01C185B95764}"/>
              </a:ext>
            </a:extLst>
          </p:cNvPr>
          <p:cNvSpPr txBox="1"/>
          <p:nvPr/>
        </p:nvSpPr>
        <p:spPr>
          <a:xfrm>
            <a:off x="2961551" y="3291143"/>
            <a:ext cx="748025" cy="369332"/>
          </a:xfrm>
          <a:prstGeom prst="rect">
            <a:avLst/>
          </a:prstGeom>
          <a:noFill/>
        </p:spPr>
        <p:txBody>
          <a:bodyPr wrap="none" rtlCol="0">
            <a:spAutoFit/>
          </a:bodyPr>
          <a:lstStyle/>
          <a:p>
            <a:r>
              <a:rPr lang="en-US" dirty="0"/>
              <a:t>Pillow</a:t>
            </a:r>
            <a:endParaRPr lang="vi-VN" dirty="0"/>
          </a:p>
        </p:txBody>
      </p:sp>
      <p:sp>
        <p:nvSpPr>
          <p:cNvPr id="85" name="Hộp Văn bản 84">
            <a:extLst>
              <a:ext uri="{FF2B5EF4-FFF2-40B4-BE49-F238E27FC236}">
                <a16:creationId xmlns:a16="http://schemas.microsoft.com/office/drawing/2014/main" id="{15B9B7C6-AC73-3679-59A6-7C12FF767740}"/>
              </a:ext>
            </a:extLst>
          </p:cNvPr>
          <p:cNvSpPr txBox="1"/>
          <p:nvPr/>
        </p:nvSpPr>
        <p:spPr>
          <a:xfrm>
            <a:off x="2902265" y="4840670"/>
            <a:ext cx="950901" cy="369332"/>
          </a:xfrm>
          <a:prstGeom prst="rect">
            <a:avLst/>
          </a:prstGeom>
          <a:noFill/>
        </p:spPr>
        <p:txBody>
          <a:bodyPr wrap="none" rtlCol="0">
            <a:spAutoFit/>
          </a:bodyPr>
          <a:lstStyle/>
          <a:p>
            <a:r>
              <a:rPr lang="en-US" dirty="0"/>
              <a:t>OpenCV</a:t>
            </a:r>
            <a:endParaRPr lang="vi-VN" dirty="0"/>
          </a:p>
        </p:txBody>
      </p:sp>
      <p:sp>
        <p:nvSpPr>
          <p:cNvPr id="86" name="Hộp Văn bản 85">
            <a:extLst>
              <a:ext uri="{FF2B5EF4-FFF2-40B4-BE49-F238E27FC236}">
                <a16:creationId xmlns:a16="http://schemas.microsoft.com/office/drawing/2014/main" id="{2BEE61D2-C808-864B-8C38-DF6353C3F2CA}"/>
              </a:ext>
            </a:extLst>
          </p:cNvPr>
          <p:cNvSpPr txBox="1"/>
          <p:nvPr/>
        </p:nvSpPr>
        <p:spPr>
          <a:xfrm>
            <a:off x="2825559" y="8352417"/>
            <a:ext cx="1123641" cy="369332"/>
          </a:xfrm>
          <a:prstGeom prst="rect">
            <a:avLst/>
          </a:prstGeom>
          <a:noFill/>
        </p:spPr>
        <p:txBody>
          <a:bodyPr wrap="none" rtlCol="0">
            <a:spAutoFit/>
          </a:bodyPr>
          <a:lstStyle/>
          <a:p>
            <a:r>
              <a:rPr lang="en-US" dirty="0" err="1"/>
              <a:t>Ultralytics</a:t>
            </a:r>
            <a:endParaRPr lang="vi-VN" dirty="0"/>
          </a:p>
        </p:txBody>
      </p:sp>
      <p:sp>
        <p:nvSpPr>
          <p:cNvPr id="90" name="Hộp Văn bản 89">
            <a:extLst>
              <a:ext uri="{FF2B5EF4-FFF2-40B4-BE49-F238E27FC236}">
                <a16:creationId xmlns:a16="http://schemas.microsoft.com/office/drawing/2014/main" id="{E2F28C77-CFBA-D862-9D82-163A0BE0B8FE}"/>
              </a:ext>
            </a:extLst>
          </p:cNvPr>
          <p:cNvSpPr txBox="1"/>
          <p:nvPr/>
        </p:nvSpPr>
        <p:spPr>
          <a:xfrm>
            <a:off x="2933245" y="6439692"/>
            <a:ext cx="902876" cy="369332"/>
          </a:xfrm>
          <a:prstGeom prst="rect">
            <a:avLst/>
          </a:prstGeom>
          <a:noFill/>
        </p:spPr>
        <p:txBody>
          <a:bodyPr wrap="none" rtlCol="0">
            <a:spAutoFit/>
          </a:bodyPr>
          <a:lstStyle/>
          <a:p>
            <a:r>
              <a:rPr lang="en-US" dirty="0" err="1"/>
              <a:t>Pytorch</a:t>
            </a:r>
            <a:endParaRPr lang="vi-VN" dirty="0"/>
          </a:p>
        </p:txBody>
      </p:sp>
      <p:sp>
        <p:nvSpPr>
          <p:cNvPr id="91" name="Hộp Văn bản 90">
            <a:extLst>
              <a:ext uri="{FF2B5EF4-FFF2-40B4-BE49-F238E27FC236}">
                <a16:creationId xmlns:a16="http://schemas.microsoft.com/office/drawing/2014/main" id="{FDE02B04-48EE-0AD1-34AD-5FE7ABB68572}"/>
              </a:ext>
            </a:extLst>
          </p:cNvPr>
          <p:cNvSpPr txBox="1"/>
          <p:nvPr/>
        </p:nvSpPr>
        <p:spPr>
          <a:xfrm>
            <a:off x="5483036" y="1626793"/>
            <a:ext cx="11277600" cy="369332"/>
          </a:xfrm>
          <a:prstGeom prst="rect">
            <a:avLst/>
          </a:prstGeom>
          <a:noFill/>
        </p:spPr>
        <p:txBody>
          <a:bodyPr wrap="square" rtlCol="0">
            <a:spAutoFit/>
          </a:bodyPr>
          <a:lstStyle/>
          <a:p>
            <a:pPr algn="ctr"/>
            <a:r>
              <a:rPr lang="vi-VN" dirty="0">
                <a:solidFill>
                  <a:schemeClr val="bg2"/>
                </a:solidFill>
              </a:rPr>
              <a:t>Tạo giao diện người dùng (GUI) để người dùng tương tác với ứng dụng</a:t>
            </a:r>
          </a:p>
        </p:txBody>
      </p:sp>
      <p:sp>
        <p:nvSpPr>
          <p:cNvPr id="92" name="Hộp Văn bản 91">
            <a:extLst>
              <a:ext uri="{FF2B5EF4-FFF2-40B4-BE49-F238E27FC236}">
                <a16:creationId xmlns:a16="http://schemas.microsoft.com/office/drawing/2014/main" id="{D9087299-D0B0-CBC4-BB94-DCF12BD569CE}"/>
              </a:ext>
            </a:extLst>
          </p:cNvPr>
          <p:cNvSpPr txBox="1"/>
          <p:nvPr/>
        </p:nvSpPr>
        <p:spPr>
          <a:xfrm>
            <a:off x="5387155" y="6608659"/>
            <a:ext cx="11277600" cy="369332"/>
          </a:xfrm>
          <a:prstGeom prst="rect">
            <a:avLst/>
          </a:prstGeom>
          <a:noFill/>
        </p:spPr>
        <p:txBody>
          <a:bodyPr wrap="square" rtlCol="0">
            <a:spAutoFit/>
          </a:bodyPr>
          <a:lstStyle/>
          <a:p>
            <a:pPr algn="ctr"/>
            <a:r>
              <a:rPr lang="vi-VN" dirty="0">
                <a:solidFill>
                  <a:schemeClr val="bg2"/>
                </a:solidFill>
              </a:rPr>
              <a:t>Cung cấp nền tảng cho mô hình YOLOv8, hỗ trợ việc huấn luyện và triển khai mô hình học sâu.</a:t>
            </a:r>
          </a:p>
        </p:txBody>
      </p:sp>
      <p:sp>
        <p:nvSpPr>
          <p:cNvPr id="93" name="Hộp Văn bản 92">
            <a:extLst>
              <a:ext uri="{FF2B5EF4-FFF2-40B4-BE49-F238E27FC236}">
                <a16:creationId xmlns:a16="http://schemas.microsoft.com/office/drawing/2014/main" id="{11571047-8EB4-AA4F-EF44-775FC60242E6}"/>
              </a:ext>
            </a:extLst>
          </p:cNvPr>
          <p:cNvSpPr txBox="1"/>
          <p:nvPr/>
        </p:nvSpPr>
        <p:spPr>
          <a:xfrm>
            <a:off x="5387155" y="3213482"/>
            <a:ext cx="11277600" cy="369332"/>
          </a:xfrm>
          <a:prstGeom prst="rect">
            <a:avLst/>
          </a:prstGeom>
          <a:noFill/>
        </p:spPr>
        <p:txBody>
          <a:bodyPr wrap="square" rtlCol="0">
            <a:spAutoFit/>
          </a:bodyPr>
          <a:lstStyle/>
          <a:p>
            <a:pPr algn="ctr"/>
            <a:r>
              <a:rPr lang="vi-VN" dirty="0">
                <a:solidFill>
                  <a:schemeClr val="bg2"/>
                </a:solidFill>
              </a:rPr>
              <a:t>Xử lý và hiển thị hình ảnh trong giao diện </a:t>
            </a:r>
            <a:r>
              <a:rPr lang="vi-VN" dirty="0" err="1">
                <a:solidFill>
                  <a:schemeClr val="bg2"/>
                </a:solidFill>
              </a:rPr>
              <a:t>Tkinter</a:t>
            </a:r>
            <a:r>
              <a:rPr lang="vi-VN" dirty="0"/>
              <a:t>.</a:t>
            </a:r>
          </a:p>
        </p:txBody>
      </p:sp>
      <p:sp>
        <p:nvSpPr>
          <p:cNvPr id="94" name="Hộp Văn bản 93">
            <a:extLst>
              <a:ext uri="{FF2B5EF4-FFF2-40B4-BE49-F238E27FC236}">
                <a16:creationId xmlns:a16="http://schemas.microsoft.com/office/drawing/2014/main" id="{CA3E1243-F776-100E-BDA6-A8E2FC82B233}"/>
              </a:ext>
            </a:extLst>
          </p:cNvPr>
          <p:cNvSpPr txBox="1"/>
          <p:nvPr/>
        </p:nvSpPr>
        <p:spPr>
          <a:xfrm>
            <a:off x="5483036" y="8316377"/>
            <a:ext cx="11277600" cy="369332"/>
          </a:xfrm>
          <a:prstGeom prst="rect">
            <a:avLst/>
          </a:prstGeom>
          <a:noFill/>
        </p:spPr>
        <p:txBody>
          <a:bodyPr wrap="square" rtlCol="0">
            <a:spAutoFit/>
          </a:bodyPr>
          <a:lstStyle/>
          <a:p>
            <a:pPr algn="ctr"/>
            <a:r>
              <a:rPr lang="vi-VN" dirty="0">
                <a:solidFill>
                  <a:schemeClr val="bg2"/>
                </a:solidFill>
              </a:rPr>
              <a:t>Thư viện chứa mô hình YOLOv8, giúp thực hiện nhận dạng đối tượng trong hình ảnh và </a:t>
            </a:r>
            <a:r>
              <a:rPr lang="vi-VN" dirty="0" err="1">
                <a:solidFill>
                  <a:schemeClr val="bg2"/>
                </a:solidFill>
              </a:rPr>
              <a:t>video</a:t>
            </a:r>
            <a:r>
              <a:rPr lang="vi-VN" dirty="0">
                <a:solidFill>
                  <a:schemeClr val="bg2"/>
                </a:solidFill>
              </a:rPr>
              <a:t>.</a:t>
            </a:r>
          </a:p>
        </p:txBody>
      </p:sp>
      <p:sp>
        <p:nvSpPr>
          <p:cNvPr id="95" name="Hộp Văn bản 94">
            <a:extLst>
              <a:ext uri="{FF2B5EF4-FFF2-40B4-BE49-F238E27FC236}">
                <a16:creationId xmlns:a16="http://schemas.microsoft.com/office/drawing/2014/main" id="{07504878-445A-84DB-BC69-14F474196867}"/>
              </a:ext>
            </a:extLst>
          </p:cNvPr>
          <p:cNvSpPr txBox="1"/>
          <p:nvPr/>
        </p:nvSpPr>
        <p:spPr>
          <a:xfrm>
            <a:off x="5485095" y="4797090"/>
            <a:ext cx="11277600" cy="369332"/>
          </a:xfrm>
          <a:prstGeom prst="rect">
            <a:avLst/>
          </a:prstGeom>
          <a:noFill/>
        </p:spPr>
        <p:txBody>
          <a:bodyPr wrap="square" rtlCol="0">
            <a:spAutoFit/>
          </a:bodyPr>
          <a:lstStyle/>
          <a:p>
            <a:pPr algn="ctr"/>
            <a:r>
              <a:rPr lang="vi-VN" dirty="0">
                <a:solidFill>
                  <a:schemeClr val="bg2"/>
                </a:solidFill>
              </a:rPr>
              <a:t>Xử lý hình ảnh và </a:t>
            </a:r>
            <a:r>
              <a:rPr lang="vi-VN" dirty="0" err="1">
                <a:solidFill>
                  <a:schemeClr val="bg2"/>
                </a:solidFill>
              </a:rPr>
              <a:t>video</a:t>
            </a:r>
            <a:r>
              <a:rPr lang="vi-VN" dirty="0">
                <a:solidFill>
                  <a:schemeClr val="bg2"/>
                </a:solidFill>
              </a:rPr>
              <a:t>, hỗ trợ nhận dạng tiền từ </a:t>
            </a:r>
            <a:r>
              <a:rPr lang="vi-VN" dirty="0" err="1">
                <a:solidFill>
                  <a:schemeClr val="bg2"/>
                </a:solidFill>
              </a:rPr>
              <a:t>camera</a:t>
            </a:r>
            <a:r>
              <a:rPr lang="vi-VN" dirty="0">
                <a:solidFill>
                  <a:schemeClr val="bg2"/>
                </a:solidFill>
              </a:rPr>
              <a:t>.</a:t>
            </a:r>
          </a:p>
        </p:txBody>
      </p:sp>
      <p:pic>
        <p:nvPicPr>
          <p:cNvPr id="99" name="Hình ảnh 98">
            <a:extLst>
              <a:ext uri="{FF2B5EF4-FFF2-40B4-BE49-F238E27FC236}">
                <a16:creationId xmlns:a16="http://schemas.microsoft.com/office/drawing/2014/main" id="{812D7AB8-B1BC-DFEA-5D23-682ECA9A3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3072" y="2677441"/>
            <a:ext cx="2381273" cy="1507796"/>
          </a:xfrm>
          <a:prstGeom prst="rect">
            <a:avLst/>
          </a:prstGeom>
        </p:spPr>
      </p:pic>
      <p:pic>
        <p:nvPicPr>
          <p:cNvPr id="101" name="Hình ảnh 100">
            <a:extLst>
              <a:ext uri="{FF2B5EF4-FFF2-40B4-BE49-F238E27FC236}">
                <a16:creationId xmlns:a16="http://schemas.microsoft.com/office/drawing/2014/main" id="{9E51E9A7-1D8A-07DB-7221-C6D1BB7A3D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43072" y="4392907"/>
            <a:ext cx="2420561" cy="1507400"/>
          </a:xfrm>
          <a:prstGeom prst="rect">
            <a:avLst/>
          </a:prstGeom>
        </p:spPr>
      </p:pic>
      <p:pic>
        <p:nvPicPr>
          <p:cNvPr id="103" name="Hình ảnh 102">
            <a:extLst>
              <a:ext uri="{FF2B5EF4-FFF2-40B4-BE49-F238E27FC236}">
                <a16:creationId xmlns:a16="http://schemas.microsoft.com/office/drawing/2014/main" id="{5F0EBB06-09E4-425E-D548-F064A43BE8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43073" y="920066"/>
            <a:ext cx="2366301" cy="1523927"/>
          </a:xfrm>
          <a:prstGeom prst="rect">
            <a:avLst/>
          </a:prstGeom>
        </p:spPr>
      </p:pic>
      <p:pic>
        <p:nvPicPr>
          <p:cNvPr id="105" name="Hình ảnh 104">
            <a:extLst>
              <a:ext uri="{FF2B5EF4-FFF2-40B4-BE49-F238E27FC236}">
                <a16:creationId xmlns:a16="http://schemas.microsoft.com/office/drawing/2014/main" id="{0CEE1B96-3419-5320-3914-32F40B9A73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21699" y="7750238"/>
            <a:ext cx="2366301" cy="1507795"/>
          </a:xfrm>
          <a:prstGeom prst="rect">
            <a:avLst/>
          </a:prstGeom>
        </p:spPr>
      </p:pic>
      <p:pic>
        <p:nvPicPr>
          <p:cNvPr id="107" name="Hình ảnh 106">
            <a:extLst>
              <a:ext uri="{FF2B5EF4-FFF2-40B4-BE49-F238E27FC236}">
                <a16:creationId xmlns:a16="http://schemas.microsoft.com/office/drawing/2014/main" id="{3F7ADBEA-8C3B-AA48-C085-F4D2F82108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43072" y="6051955"/>
            <a:ext cx="2444928" cy="1507795"/>
          </a:xfrm>
          <a:prstGeom prst="rect">
            <a:avLst/>
          </a:prstGeom>
        </p:spPr>
      </p:pic>
      <p:grpSp>
        <p:nvGrpSpPr>
          <p:cNvPr id="108" name="Group 19">
            <a:extLst>
              <a:ext uri="{FF2B5EF4-FFF2-40B4-BE49-F238E27FC236}">
                <a16:creationId xmlns:a16="http://schemas.microsoft.com/office/drawing/2014/main" id="{29697BDF-2A34-4E68-C061-11E5B0564A23}"/>
              </a:ext>
            </a:extLst>
          </p:cNvPr>
          <p:cNvGrpSpPr>
            <a:grpSpLocks noChangeAspect="1"/>
          </p:cNvGrpSpPr>
          <p:nvPr/>
        </p:nvGrpSpPr>
        <p:grpSpPr>
          <a:xfrm rot="5400000">
            <a:off x="2763249" y="4383611"/>
            <a:ext cx="1129640" cy="1273858"/>
            <a:chOff x="0" y="0"/>
            <a:chExt cx="1841500" cy="1595120"/>
          </a:xfrm>
        </p:grpSpPr>
        <p:sp>
          <p:nvSpPr>
            <p:cNvPr id="109" name="Freeform 20">
              <a:extLst>
                <a:ext uri="{FF2B5EF4-FFF2-40B4-BE49-F238E27FC236}">
                  <a16:creationId xmlns:a16="http://schemas.microsoft.com/office/drawing/2014/main" id="{8638E06A-31D9-ECED-8BA6-72180B9A9952}"/>
                </a:ext>
              </a:extLst>
            </p:cNvPr>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sp>
        <p:nvSpPr>
          <p:cNvPr id="110" name="Hộp Văn bản 109">
            <a:extLst>
              <a:ext uri="{FF2B5EF4-FFF2-40B4-BE49-F238E27FC236}">
                <a16:creationId xmlns:a16="http://schemas.microsoft.com/office/drawing/2014/main" id="{F7DCE56A-6313-9661-D15B-D0B7613FCF6B}"/>
              </a:ext>
            </a:extLst>
          </p:cNvPr>
          <p:cNvSpPr txBox="1"/>
          <p:nvPr/>
        </p:nvSpPr>
        <p:spPr>
          <a:xfrm>
            <a:off x="2900206" y="4879454"/>
            <a:ext cx="950901" cy="369332"/>
          </a:xfrm>
          <a:prstGeom prst="rect">
            <a:avLst/>
          </a:prstGeom>
          <a:noFill/>
        </p:spPr>
        <p:txBody>
          <a:bodyPr wrap="none" rtlCol="0">
            <a:spAutoFit/>
          </a:bodyPr>
          <a:lstStyle/>
          <a:p>
            <a:r>
              <a:rPr lang="en-US" dirty="0"/>
              <a:t>OpenCV</a:t>
            </a:r>
            <a:endParaRPr lang="vi-VN" dirty="0"/>
          </a:p>
        </p:txBody>
      </p:sp>
      <p:sp>
        <p:nvSpPr>
          <p:cNvPr id="111" name="Hộp Văn bản 110">
            <a:extLst>
              <a:ext uri="{FF2B5EF4-FFF2-40B4-BE49-F238E27FC236}">
                <a16:creationId xmlns:a16="http://schemas.microsoft.com/office/drawing/2014/main" id="{64376973-28D8-F368-AFD7-281142A6A54D}"/>
              </a:ext>
            </a:extLst>
          </p:cNvPr>
          <p:cNvSpPr txBox="1"/>
          <p:nvPr/>
        </p:nvSpPr>
        <p:spPr>
          <a:xfrm>
            <a:off x="5483036" y="4835874"/>
            <a:ext cx="11277600" cy="369332"/>
          </a:xfrm>
          <a:prstGeom prst="rect">
            <a:avLst/>
          </a:prstGeom>
          <a:noFill/>
        </p:spPr>
        <p:txBody>
          <a:bodyPr wrap="square" rtlCol="0">
            <a:spAutoFit/>
          </a:bodyPr>
          <a:lstStyle/>
          <a:p>
            <a:pPr algn="ctr"/>
            <a:r>
              <a:rPr lang="vi-VN" dirty="0">
                <a:solidFill>
                  <a:schemeClr val="bg2"/>
                </a:solidFill>
              </a:rPr>
              <a:t>Xử lý hình ảnh và </a:t>
            </a:r>
            <a:r>
              <a:rPr lang="vi-VN" dirty="0" err="1">
                <a:solidFill>
                  <a:schemeClr val="bg2"/>
                </a:solidFill>
              </a:rPr>
              <a:t>video</a:t>
            </a:r>
            <a:r>
              <a:rPr lang="vi-VN" dirty="0">
                <a:solidFill>
                  <a:schemeClr val="bg2"/>
                </a:solidFill>
              </a:rPr>
              <a:t>, hỗ trợ nhận dạng tiền từ </a:t>
            </a:r>
            <a:r>
              <a:rPr lang="vi-VN" dirty="0" err="1">
                <a:solidFill>
                  <a:schemeClr val="bg2"/>
                </a:solidFill>
              </a:rPr>
              <a:t>camera</a:t>
            </a:r>
            <a:r>
              <a:rPr lang="vi-VN" dirty="0">
                <a:solidFill>
                  <a:schemeClr val="bg2"/>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arn(inVertical)">
                                      <p:cBhvr>
                                        <p:cTn id="7" dur="500"/>
                                        <p:tgtEl>
                                          <p:spTgt spid="8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barn(inVertical)">
                                      <p:cBhvr>
                                        <p:cTn id="10" dur="500"/>
                                        <p:tgtEl>
                                          <p:spTgt spid="7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barn(inVertical)">
                                      <p:cBhvr>
                                        <p:cTn id="13" dur="500"/>
                                        <p:tgtEl>
                                          <p:spTgt spid="7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barn(inVertical)">
                                      <p:cBhvr>
                                        <p:cTn id="16" dur="500"/>
                                        <p:tgtEl>
                                          <p:spTgt spid="7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par>
                                <p:cTn id="20" presetID="16" presetClass="entr" presetSubtype="2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barn(inVertical)">
                                      <p:cBhvr>
                                        <p:cTn id="25" dur="500"/>
                                        <p:tgtEl>
                                          <p:spTgt spid="47"/>
                                        </p:tgtEl>
                                      </p:cBhvr>
                                    </p:animEffect>
                                  </p:childTnLst>
                                </p:cTn>
                              </p:par>
                              <p:par>
                                <p:cTn id="26" presetID="16" presetClass="entr" presetSubtype="21"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barn(inVertical)">
                                      <p:cBhvr>
                                        <p:cTn id="28" dur="500"/>
                                        <p:tgtEl>
                                          <p:spTgt spid="57"/>
                                        </p:tgtEl>
                                      </p:cBhvr>
                                    </p:animEffect>
                                  </p:childTnLst>
                                </p:cTn>
                              </p:par>
                              <p:par>
                                <p:cTn id="29" presetID="16" presetClass="entr" presetSubtype="21"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barn(inVertical)">
                                      <p:cBhvr>
                                        <p:cTn id="31" dur="500"/>
                                        <p:tgtEl>
                                          <p:spTgt spid="59"/>
                                        </p:tgtEl>
                                      </p:cBhvr>
                                    </p:animEffect>
                                  </p:childTnLst>
                                </p:cTn>
                              </p:par>
                              <p:par>
                                <p:cTn id="32" presetID="16" presetClass="entr" presetSubtype="21"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barn(inVertical)">
                                      <p:cBhvr>
                                        <p:cTn id="34" dur="500"/>
                                        <p:tgtEl>
                                          <p:spTgt spid="61"/>
                                        </p:tgtEl>
                                      </p:cBhvr>
                                    </p:animEffect>
                                  </p:childTnLst>
                                </p:cTn>
                              </p:par>
                              <p:par>
                                <p:cTn id="35" presetID="16" presetClass="entr" presetSubtype="21"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barn(inVertical)">
                                      <p:cBhvr>
                                        <p:cTn id="37" dur="500"/>
                                        <p:tgtEl>
                                          <p:spTgt spid="63"/>
                                        </p:tgtEl>
                                      </p:cBhvr>
                                    </p:animEffect>
                                  </p:childTnLst>
                                </p:cTn>
                              </p:par>
                              <p:par>
                                <p:cTn id="38" presetID="16" presetClass="entr" presetSubtype="21" fill="hold"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barn(inVertical)">
                                      <p:cBhvr>
                                        <p:cTn id="40" dur="500"/>
                                        <p:tgtEl>
                                          <p:spTgt spid="65"/>
                                        </p:tgtEl>
                                      </p:cBhvr>
                                    </p:animEffect>
                                  </p:childTnLst>
                                </p:cTn>
                              </p:par>
                              <p:par>
                                <p:cTn id="41" presetID="16" presetClass="entr" presetSubtype="21"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barn(inVertical)">
                                      <p:cBhvr>
                                        <p:cTn id="43" dur="500"/>
                                        <p:tgtEl>
                                          <p:spTgt spid="67"/>
                                        </p:tgtEl>
                                      </p:cBhvr>
                                    </p:animEffect>
                                  </p:childTnLst>
                                </p:cTn>
                              </p:par>
                              <p:par>
                                <p:cTn id="44" presetID="16" presetClass="entr" presetSubtype="21" fill="hold"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barn(inVertical)">
                                      <p:cBhvr>
                                        <p:cTn id="46" dur="500"/>
                                        <p:tgtEl>
                                          <p:spTgt spid="69"/>
                                        </p:tgtEl>
                                      </p:cBhvr>
                                    </p:animEffect>
                                  </p:childTnLst>
                                </p:cTn>
                              </p:par>
                              <p:par>
                                <p:cTn id="47" presetID="16" presetClass="entr" presetSubtype="21"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barn(inVertical)">
                                      <p:cBhvr>
                                        <p:cTn id="49" dur="500"/>
                                        <p:tgtEl>
                                          <p:spTgt spid="71"/>
                                        </p:tgtEl>
                                      </p:cBhvr>
                                    </p:animEffect>
                                  </p:childTnLst>
                                </p:cTn>
                              </p:par>
                              <p:par>
                                <p:cTn id="50" presetID="16" presetClass="entr" presetSubtype="21"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barn(inVertical)">
                                      <p:cBhvr>
                                        <p:cTn id="52" dur="500"/>
                                        <p:tgtEl>
                                          <p:spTgt spid="73"/>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barn(inVertical)">
                                      <p:cBhvr>
                                        <p:cTn id="55" dur="500"/>
                                        <p:tgtEl>
                                          <p:spTgt spid="8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barn(inVertical)">
                                      <p:cBhvr>
                                        <p:cTn id="58" dur="500"/>
                                        <p:tgtEl>
                                          <p:spTgt spid="8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barn(inVertical)">
                                      <p:cBhvr>
                                        <p:cTn id="61" dur="500"/>
                                        <p:tgtEl>
                                          <p:spTgt spid="85"/>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barn(inVertical)">
                                      <p:cBhvr>
                                        <p:cTn id="64" dur="500"/>
                                        <p:tgtEl>
                                          <p:spTgt spid="86"/>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barn(inVertical)">
                                      <p:cBhvr>
                                        <p:cTn id="67" dur="500"/>
                                        <p:tgtEl>
                                          <p:spTgt spid="90"/>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barn(inVertical)">
                                      <p:cBhvr>
                                        <p:cTn id="70" dur="500"/>
                                        <p:tgtEl>
                                          <p:spTgt spid="91"/>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barn(inVertical)">
                                      <p:cBhvr>
                                        <p:cTn id="73" dur="500"/>
                                        <p:tgtEl>
                                          <p:spTgt spid="92"/>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barn(inVertical)">
                                      <p:cBhvr>
                                        <p:cTn id="76" dur="500"/>
                                        <p:tgtEl>
                                          <p:spTgt spid="93"/>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94"/>
                                        </p:tgtEl>
                                        <p:attrNameLst>
                                          <p:attrName>style.visibility</p:attrName>
                                        </p:attrNameLst>
                                      </p:cBhvr>
                                      <p:to>
                                        <p:strVal val="visible"/>
                                      </p:to>
                                    </p:set>
                                    <p:animEffect transition="in" filter="barn(inVertical)">
                                      <p:cBhvr>
                                        <p:cTn id="79" dur="500"/>
                                        <p:tgtEl>
                                          <p:spTgt spid="94"/>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barn(inVertical)">
                                      <p:cBhvr>
                                        <p:cTn id="82" dur="500"/>
                                        <p:tgtEl>
                                          <p:spTgt spid="95"/>
                                        </p:tgtEl>
                                      </p:cBhvr>
                                    </p:animEffect>
                                  </p:childTnLst>
                                </p:cTn>
                              </p:par>
                              <p:par>
                                <p:cTn id="83" presetID="16" presetClass="entr" presetSubtype="21"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animEffect transition="in" filter="barn(inVertical)">
                                      <p:cBhvr>
                                        <p:cTn id="85" dur="500"/>
                                        <p:tgtEl>
                                          <p:spTgt spid="99"/>
                                        </p:tgtEl>
                                      </p:cBhvr>
                                    </p:animEffect>
                                  </p:childTnLst>
                                </p:cTn>
                              </p:par>
                              <p:par>
                                <p:cTn id="86" presetID="16" presetClass="entr" presetSubtype="21" fill="hold" nodeType="withEffect">
                                  <p:stCondLst>
                                    <p:cond delay="0"/>
                                  </p:stCondLst>
                                  <p:childTnLst>
                                    <p:set>
                                      <p:cBhvr>
                                        <p:cTn id="87" dur="1" fill="hold">
                                          <p:stCondLst>
                                            <p:cond delay="0"/>
                                          </p:stCondLst>
                                        </p:cTn>
                                        <p:tgtEl>
                                          <p:spTgt spid="101"/>
                                        </p:tgtEl>
                                        <p:attrNameLst>
                                          <p:attrName>style.visibility</p:attrName>
                                        </p:attrNameLst>
                                      </p:cBhvr>
                                      <p:to>
                                        <p:strVal val="visible"/>
                                      </p:to>
                                    </p:set>
                                    <p:animEffect transition="in" filter="barn(inVertical)">
                                      <p:cBhvr>
                                        <p:cTn id="88" dur="500"/>
                                        <p:tgtEl>
                                          <p:spTgt spid="101"/>
                                        </p:tgtEl>
                                      </p:cBhvr>
                                    </p:animEffect>
                                  </p:childTnLst>
                                </p:cTn>
                              </p:par>
                              <p:par>
                                <p:cTn id="89" presetID="16" presetClass="entr" presetSubtype="21" fill="hold" nodeType="with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barn(inVertical)">
                                      <p:cBhvr>
                                        <p:cTn id="91" dur="500"/>
                                        <p:tgtEl>
                                          <p:spTgt spid="103"/>
                                        </p:tgtEl>
                                      </p:cBhvr>
                                    </p:animEffect>
                                  </p:childTnLst>
                                </p:cTn>
                              </p:par>
                              <p:par>
                                <p:cTn id="92" presetID="16" presetClass="entr" presetSubtype="21" fill="hold" nodeType="with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barn(inVertical)">
                                      <p:cBhvr>
                                        <p:cTn id="94" dur="500"/>
                                        <p:tgtEl>
                                          <p:spTgt spid="105"/>
                                        </p:tgtEl>
                                      </p:cBhvr>
                                    </p:animEffect>
                                  </p:childTnLst>
                                </p:cTn>
                              </p:par>
                              <p:par>
                                <p:cTn id="95" presetID="16" presetClass="entr" presetSubtype="21" fill="hold" nodeType="withEffect">
                                  <p:stCondLst>
                                    <p:cond delay="0"/>
                                  </p:stCondLst>
                                  <p:childTnLst>
                                    <p:set>
                                      <p:cBhvr>
                                        <p:cTn id="96" dur="1" fill="hold">
                                          <p:stCondLst>
                                            <p:cond delay="0"/>
                                          </p:stCondLst>
                                        </p:cTn>
                                        <p:tgtEl>
                                          <p:spTgt spid="107"/>
                                        </p:tgtEl>
                                        <p:attrNameLst>
                                          <p:attrName>style.visibility</p:attrName>
                                        </p:attrNameLst>
                                      </p:cBhvr>
                                      <p:to>
                                        <p:strVal val="visible"/>
                                      </p:to>
                                    </p:set>
                                    <p:animEffect transition="in" filter="barn(inVertical)">
                                      <p:cBhvr>
                                        <p:cTn id="97" dur="500"/>
                                        <p:tgtEl>
                                          <p:spTgt spid="107"/>
                                        </p:tgtEl>
                                      </p:cBhvr>
                                    </p:animEffect>
                                  </p:childTnLst>
                                </p:cTn>
                              </p:par>
                              <p:par>
                                <p:cTn id="98" presetID="16" presetClass="entr" presetSubtype="21" fill="hold" nodeType="withEffect">
                                  <p:stCondLst>
                                    <p:cond delay="0"/>
                                  </p:stCondLst>
                                  <p:childTnLst>
                                    <p:set>
                                      <p:cBhvr>
                                        <p:cTn id="99" dur="1" fill="hold">
                                          <p:stCondLst>
                                            <p:cond delay="0"/>
                                          </p:stCondLst>
                                        </p:cTn>
                                        <p:tgtEl>
                                          <p:spTgt spid="108"/>
                                        </p:tgtEl>
                                        <p:attrNameLst>
                                          <p:attrName>style.visibility</p:attrName>
                                        </p:attrNameLst>
                                      </p:cBhvr>
                                      <p:to>
                                        <p:strVal val="visible"/>
                                      </p:to>
                                    </p:set>
                                    <p:animEffect transition="in" filter="barn(inVertical)">
                                      <p:cBhvr>
                                        <p:cTn id="100" dur="500"/>
                                        <p:tgtEl>
                                          <p:spTgt spid="108"/>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110"/>
                                        </p:tgtEl>
                                        <p:attrNameLst>
                                          <p:attrName>style.visibility</p:attrName>
                                        </p:attrNameLst>
                                      </p:cBhvr>
                                      <p:to>
                                        <p:strVal val="visible"/>
                                      </p:to>
                                    </p:set>
                                    <p:animEffect transition="in" filter="barn(inVertical)">
                                      <p:cBhvr>
                                        <p:cTn id="103" dur="500"/>
                                        <p:tgtEl>
                                          <p:spTgt spid="110"/>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111"/>
                                        </p:tgtEl>
                                        <p:attrNameLst>
                                          <p:attrName>style.visibility</p:attrName>
                                        </p:attrNameLst>
                                      </p:cBhvr>
                                      <p:to>
                                        <p:strVal val="visible"/>
                                      </p:to>
                                    </p:set>
                                    <p:animEffect transition="in" filter="barn(inVertical)">
                                      <p:cBhvr>
                                        <p:cTn id="10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79" grpId="0" animBg="1"/>
      <p:bldP spid="78" grpId="0" animBg="1"/>
      <p:bldP spid="75" grpId="0" animBg="1"/>
      <p:bldP spid="2" grpId="0" animBg="1"/>
      <p:bldP spid="81" grpId="0"/>
      <p:bldP spid="84" grpId="0"/>
      <p:bldP spid="85" grpId="0"/>
      <p:bldP spid="86" grpId="0"/>
      <p:bldP spid="90" grpId="0"/>
      <p:bldP spid="91" grpId="0"/>
      <p:bldP spid="92" grpId="0"/>
      <p:bldP spid="93" grpId="0"/>
      <p:bldP spid="94" grpId="0"/>
      <p:bldP spid="95" grpId="0"/>
      <p:bldP spid="110" grpId="0"/>
      <p:bldP spid="1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562600" y="8318735"/>
            <a:ext cx="11168538" cy="1118711"/>
            <a:chOff x="0" y="-40640"/>
            <a:chExt cx="14891384" cy="1491616"/>
          </a:xfrm>
        </p:grpSpPr>
        <p:sp>
          <p:nvSpPr>
            <p:cNvPr id="3" name="TextBox 3"/>
            <p:cNvSpPr txBox="1"/>
            <p:nvPr/>
          </p:nvSpPr>
          <p:spPr>
            <a:xfrm>
              <a:off x="7651" y="-40640"/>
              <a:ext cx="14883733" cy="769621"/>
            </a:xfrm>
            <a:prstGeom prst="rect">
              <a:avLst/>
            </a:prstGeom>
          </p:spPr>
          <p:txBody>
            <a:bodyPr lIns="0" tIns="0" rIns="0" bIns="0" rtlCol="0" anchor="t">
              <a:spAutoFit/>
            </a:bodyPr>
            <a:lstStyle/>
            <a:p>
              <a:pPr algn="ctr">
                <a:lnSpc>
                  <a:spcPts val="4680"/>
                </a:lnSpc>
              </a:pPr>
              <a:r>
                <a:rPr lang="en-US" sz="3600" spc="107" dirty="0" err="1">
                  <a:solidFill>
                    <a:srgbClr val="37C9EF"/>
                  </a:solidFill>
                  <a:latin typeface="Clear Sans Bold"/>
                </a:rPr>
                <a:t>Chương</a:t>
              </a:r>
              <a:r>
                <a:rPr lang="en-US" sz="3600" spc="107" dirty="0">
                  <a:solidFill>
                    <a:srgbClr val="37C9EF"/>
                  </a:solidFill>
                  <a:latin typeface="Clear Sans Bold"/>
                </a:rPr>
                <a:t> 2 : </a:t>
              </a:r>
              <a:r>
                <a:rPr lang="en-US" sz="3600" spc="107" dirty="0" err="1">
                  <a:solidFill>
                    <a:srgbClr val="37C9EF"/>
                  </a:solidFill>
                  <a:latin typeface="Clear Sans Bold"/>
                </a:rPr>
                <a:t>Cơ</a:t>
              </a:r>
              <a:r>
                <a:rPr lang="en-US" sz="3600" spc="107" dirty="0">
                  <a:solidFill>
                    <a:srgbClr val="37C9EF"/>
                  </a:solidFill>
                  <a:latin typeface="Clear Sans Bold"/>
                </a:rPr>
                <a:t> </a:t>
              </a:r>
              <a:r>
                <a:rPr lang="en-US" sz="3600" spc="107" dirty="0" err="1">
                  <a:solidFill>
                    <a:srgbClr val="37C9EF"/>
                  </a:solidFill>
                  <a:latin typeface="Clear Sans Bold"/>
                </a:rPr>
                <a:t>sở</a:t>
              </a:r>
              <a:r>
                <a:rPr lang="en-US" sz="3600" spc="107" dirty="0">
                  <a:solidFill>
                    <a:srgbClr val="37C9EF"/>
                  </a:solidFill>
                  <a:latin typeface="Clear Sans Bold"/>
                </a:rPr>
                <a:t> Lý </a:t>
              </a:r>
              <a:r>
                <a:rPr lang="en-US" sz="3600" spc="107" dirty="0" err="1">
                  <a:solidFill>
                    <a:srgbClr val="37C9EF"/>
                  </a:solidFill>
                  <a:latin typeface="Clear Sans Bold"/>
                </a:rPr>
                <a:t>Thuyết</a:t>
              </a:r>
              <a:endParaRPr lang="en-US" sz="3600" spc="107" dirty="0">
                <a:solidFill>
                  <a:srgbClr val="37C9EF"/>
                </a:solidFill>
                <a:latin typeface="Clear Sans Bold"/>
              </a:endParaRPr>
            </a:p>
          </p:txBody>
        </p:sp>
        <p:sp>
          <p:nvSpPr>
            <p:cNvPr id="4" name="TextBox 4"/>
            <p:cNvSpPr txBox="1"/>
            <p:nvPr/>
          </p:nvSpPr>
          <p:spPr>
            <a:xfrm>
              <a:off x="0" y="835422"/>
              <a:ext cx="14883733" cy="615554"/>
            </a:xfrm>
            <a:prstGeom prst="rect">
              <a:avLst/>
            </a:prstGeom>
          </p:spPr>
          <p:txBody>
            <a:bodyPr lIns="0" tIns="0" rIns="0" bIns="0" rtlCol="0" anchor="t">
              <a:spAutoFit/>
            </a:bodyPr>
            <a:lstStyle/>
            <a:p>
              <a:pPr algn="ctr">
                <a:lnSpc>
                  <a:spcPts val="3640"/>
                </a:lnSpc>
              </a:pPr>
              <a:r>
                <a:rPr lang="en-US" sz="3600" spc="130" dirty="0">
                  <a:solidFill>
                    <a:srgbClr val="FFFFFF"/>
                  </a:solidFill>
                  <a:latin typeface="Clear Sans Bold" panose="020B0604020202020204" charset="0"/>
                  <a:cs typeface="Clear Sans Bold" panose="020B0604020202020204" charset="0"/>
                </a:rPr>
                <a:t>3 </a:t>
              </a:r>
              <a:r>
                <a:rPr lang="en-US" sz="3600" spc="130" dirty="0" err="1">
                  <a:solidFill>
                    <a:srgbClr val="FFFFFF"/>
                  </a:solidFill>
                  <a:latin typeface="Clear Sans Bold" panose="020B0604020202020204" charset="0"/>
                  <a:cs typeface="Clear Sans Bold" panose="020B0604020202020204" charset="0"/>
                </a:rPr>
                <a:t>nội</a:t>
              </a:r>
              <a:r>
                <a:rPr lang="en-US" sz="3600" spc="130" dirty="0">
                  <a:solidFill>
                    <a:srgbClr val="FFFFFF"/>
                  </a:solidFill>
                  <a:latin typeface="Clear Sans Bold" panose="020B0604020202020204" charset="0"/>
                  <a:cs typeface="Clear Sans Bold" panose="020B0604020202020204" charset="0"/>
                </a:rPr>
                <a:t> dung</a:t>
              </a:r>
            </a:p>
          </p:txBody>
        </p:sp>
      </p:grpSp>
      <p:grpSp>
        <p:nvGrpSpPr>
          <p:cNvPr id="9" name="Group 5">
            <a:extLst>
              <a:ext uri="{FF2B5EF4-FFF2-40B4-BE49-F238E27FC236}">
                <a16:creationId xmlns:a16="http://schemas.microsoft.com/office/drawing/2014/main" id="{09093086-8579-1E01-A2D5-658E11944469}"/>
              </a:ext>
            </a:extLst>
          </p:cNvPr>
          <p:cNvGrpSpPr/>
          <p:nvPr/>
        </p:nvGrpSpPr>
        <p:grpSpPr>
          <a:xfrm rot="-5400000">
            <a:off x="4127420" y="1276172"/>
            <a:ext cx="9757001" cy="3381440"/>
            <a:chOff x="0" y="0"/>
            <a:chExt cx="1172650" cy="406400"/>
          </a:xfrm>
          <a:solidFill>
            <a:schemeClr val="tx2">
              <a:lumMod val="60000"/>
              <a:lumOff val="40000"/>
            </a:schemeClr>
          </a:solidFill>
        </p:grpSpPr>
        <p:sp>
          <p:nvSpPr>
            <p:cNvPr id="11" name="Freeform 6">
              <a:extLst>
                <a:ext uri="{FF2B5EF4-FFF2-40B4-BE49-F238E27FC236}">
                  <a16:creationId xmlns:a16="http://schemas.microsoft.com/office/drawing/2014/main" id="{65B02654-0B96-8759-E6B3-2D1D0F57035F}"/>
                </a:ext>
              </a:extLst>
            </p:cNvPr>
            <p:cNvSpPr/>
            <p:nvPr/>
          </p:nvSpPr>
          <p:spPr>
            <a:xfrm>
              <a:off x="17780" y="22860"/>
              <a:ext cx="1147250" cy="360680"/>
            </a:xfrm>
            <a:custGeom>
              <a:avLst/>
              <a:gdLst/>
              <a:ahLst/>
              <a:cxnLst/>
              <a:rect l="l" t="t" r="r" b="b"/>
              <a:pathLst>
                <a:path w="1147250" h="360680">
                  <a:moveTo>
                    <a:pt x="1147250" y="180340"/>
                  </a:moveTo>
                  <a:cubicBezTo>
                    <a:pt x="1147250" y="81280"/>
                    <a:pt x="1067240" y="0"/>
                    <a:pt x="966910" y="0"/>
                  </a:cubicBezTo>
                  <a:lnTo>
                    <a:pt x="172720" y="0"/>
                  </a:lnTo>
                  <a:lnTo>
                    <a:pt x="172720" y="1270"/>
                  </a:lnTo>
                  <a:cubicBezTo>
                    <a:pt x="76200" y="5080"/>
                    <a:pt x="0" y="83820"/>
                    <a:pt x="0" y="180340"/>
                  </a:cubicBezTo>
                  <a:cubicBezTo>
                    <a:pt x="0" y="276860"/>
                    <a:pt x="77470" y="355600"/>
                    <a:pt x="172720" y="359410"/>
                  </a:cubicBezTo>
                  <a:lnTo>
                    <a:pt x="172720" y="360680"/>
                  </a:lnTo>
                  <a:lnTo>
                    <a:pt x="966910" y="360680"/>
                  </a:lnTo>
                  <a:cubicBezTo>
                    <a:pt x="1065970" y="360680"/>
                    <a:pt x="1147250" y="279400"/>
                    <a:pt x="1147250" y="180340"/>
                  </a:cubicBezTo>
                  <a:close/>
                </a:path>
              </a:pathLst>
            </a:custGeom>
            <a:grpFill/>
          </p:spPr>
        </p:sp>
      </p:grpSp>
      <p:grpSp>
        <p:nvGrpSpPr>
          <p:cNvPr id="12" name="Group 19">
            <a:extLst>
              <a:ext uri="{FF2B5EF4-FFF2-40B4-BE49-F238E27FC236}">
                <a16:creationId xmlns:a16="http://schemas.microsoft.com/office/drawing/2014/main" id="{00CE4008-1A4F-DECF-D4A2-02E831A5EE79}"/>
              </a:ext>
            </a:extLst>
          </p:cNvPr>
          <p:cNvGrpSpPr/>
          <p:nvPr/>
        </p:nvGrpSpPr>
        <p:grpSpPr>
          <a:xfrm>
            <a:off x="7776232" y="2972951"/>
            <a:ext cx="2459375" cy="1549250"/>
            <a:chOff x="0" y="-28575"/>
            <a:chExt cx="3279166" cy="2065665"/>
          </a:xfrm>
        </p:grpSpPr>
        <p:sp>
          <p:nvSpPr>
            <p:cNvPr id="13" name="TextBox 20">
              <a:extLst>
                <a:ext uri="{FF2B5EF4-FFF2-40B4-BE49-F238E27FC236}">
                  <a16:creationId xmlns:a16="http://schemas.microsoft.com/office/drawing/2014/main" id="{F5E6755B-90A9-B591-9E33-9F6A327E3385}"/>
                </a:ext>
              </a:extLst>
            </p:cNvPr>
            <p:cNvSpPr txBox="1"/>
            <p:nvPr/>
          </p:nvSpPr>
          <p:spPr>
            <a:xfrm>
              <a:off x="0" y="-28575"/>
              <a:ext cx="3279166" cy="759872"/>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rimo Bold"/>
                </a:rPr>
                <a:t>3</a:t>
              </a:r>
            </a:p>
          </p:txBody>
        </p:sp>
        <p:sp>
          <p:nvSpPr>
            <p:cNvPr id="14" name="TextBox 21">
              <a:extLst>
                <a:ext uri="{FF2B5EF4-FFF2-40B4-BE49-F238E27FC236}">
                  <a16:creationId xmlns:a16="http://schemas.microsoft.com/office/drawing/2014/main" id="{5DD55E8F-3381-6A52-07C6-777A5542253B}"/>
                </a:ext>
              </a:extLst>
            </p:cNvPr>
            <p:cNvSpPr txBox="1"/>
            <p:nvPr/>
          </p:nvSpPr>
          <p:spPr>
            <a:xfrm>
              <a:off x="0" y="861043"/>
              <a:ext cx="3279166" cy="1176047"/>
            </a:xfrm>
            <a:prstGeom prst="rect">
              <a:avLst/>
            </a:prstGeom>
          </p:spPr>
          <p:txBody>
            <a:bodyPr lIns="0" tIns="0" rIns="0" bIns="0" rtlCol="0" anchor="t">
              <a:spAutoFit/>
            </a:bodyPr>
            <a:lstStyle/>
            <a:p>
              <a:pPr algn="ctr">
                <a:lnSpc>
                  <a:spcPts val="3600"/>
                </a:lnSpc>
              </a:pPr>
              <a:r>
                <a:rPr lang="vi-VN" sz="2400" dirty="0">
                  <a:solidFill>
                    <a:schemeClr val="bg1"/>
                  </a:solidFill>
                  <a:latin typeface="Clear Sans Bold" panose="020B0604020202020204" charset="0"/>
                  <a:cs typeface="Clear Sans Bold" panose="020B0604020202020204" charset="0"/>
                </a:rPr>
                <a:t>Mô Hình </a:t>
              </a:r>
            </a:p>
            <a:p>
              <a:pPr algn="ctr">
                <a:lnSpc>
                  <a:spcPts val="3600"/>
                </a:lnSpc>
              </a:pPr>
              <a:r>
                <a:rPr lang="vi-VN" sz="2400" dirty="0">
                  <a:solidFill>
                    <a:schemeClr val="bg1"/>
                  </a:solidFill>
                  <a:latin typeface="Clear Sans Bold" panose="020B0604020202020204" charset="0"/>
                  <a:cs typeface="Clear Sans Bold" panose="020B0604020202020204" charset="0"/>
                </a:rPr>
                <a:t>YOLOv8</a:t>
              </a:r>
              <a:r>
                <a:rPr lang="en-US" sz="2400" dirty="0">
                  <a:solidFill>
                    <a:srgbClr val="FFFFFF"/>
                  </a:solidFill>
                  <a:latin typeface="Arimo"/>
                </a:rPr>
                <a:t> </a:t>
              </a:r>
            </a:p>
          </p:txBody>
        </p:sp>
      </p:grpSp>
    </p:spTree>
    <p:extLst>
      <p:ext uri="{BB962C8B-B14F-4D97-AF65-F5344CB8AC3E}">
        <p14:creationId xmlns:p14="http://schemas.microsoft.com/office/powerpoint/2010/main" val="29417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3" name="AutoShape 3"/>
          <p:cNvSpPr/>
          <p:nvPr/>
        </p:nvSpPr>
        <p:spPr>
          <a:xfrm>
            <a:off x="18097500" y="1028700"/>
            <a:ext cx="190500" cy="9258300"/>
          </a:xfrm>
          <a:prstGeom prst="rect">
            <a:avLst/>
          </a:prstGeom>
          <a:solidFill>
            <a:schemeClr val="accent1"/>
          </a:solidFill>
        </p:spPr>
        <p:style>
          <a:lnRef idx="2">
            <a:schemeClr val="accent5">
              <a:shade val="15000"/>
            </a:schemeClr>
          </a:lnRef>
          <a:fillRef idx="1">
            <a:schemeClr val="accent5"/>
          </a:fillRef>
          <a:effectRef idx="0">
            <a:schemeClr val="accent5"/>
          </a:effectRef>
          <a:fontRef idx="minor">
            <a:schemeClr val="lt1"/>
          </a:fontRef>
        </p:style>
      </p:sp>
      <p:sp>
        <p:nvSpPr>
          <p:cNvPr id="5" name="AutoShape 5"/>
          <p:cNvSpPr/>
          <p:nvPr/>
        </p:nvSpPr>
        <p:spPr>
          <a:xfrm>
            <a:off x="0" y="0"/>
            <a:ext cx="190500" cy="9258300"/>
          </a:xfrm>
          <a:prstGeom prst="rect">
            <a:avLst/>
          </a:prstGeom>
          <a:solidFill>
            <a:schemeClr val="accent1"/>
          </a:solidFill>
        </p:spPr>
      </p:sp>
      <p:sp>
        <p:nvSpPr>
          <p:cNvPr id="2" name="Hình chữ nhật 1">
            <a:extLst>
              <a:ext uri="{FF2B5EF4-FFF2-40B4-BE49-F238E27FC236}">
                <a16:creationId xmlns:a16="http://schemas.microsoft.com/office/drawing/2014/main" id="{BBAC3B2C-3D29-B239-5484-8E9A4D008421}"/>
              </a:ext>
            </a:extLst>
          </p:cNvPr>
          <p:cNvSpPr/>
          <p:nvPr/>
        </p:nvSpPr>
        <p:spPr>
          <a:xfrm>
            <a:off x="1066800" y="1028700"/>
            <a:ext cx="16154400" cy="82296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vi-VN" sz="2000" dirty="0">
              <a:latin typeface="Clear Sans Bold" panose="020B0604020202020204" charset="0"/>
              <a:cs typeface="Clear Sans Bold" panose="020B0604020202020204" charset="0"/>
            </a:endParaRPr>
          </a:p>
        </p:txBody>
      </p:sp>
      <p:sp>
        <p:nvSpPr>
          <p:cNvPr id="6" name="Hộp Văn bản 5">
            <a:extLst>
              <a:ext uri="{FF2B5EF4-FFF2-40B4-BE49-F238E27FC236}">
                <a16:creationId xmlns:a16="http://schemas.microsoft.com/office/drawing/2014/main" id="{EBBB9035-4686-7188-D51D-054C594F2E44}"/>
              </a:ext>
            </a:extLst>
          </p:cNvPr>
          <p:cNvSpPr txBox="1"/>
          <p:nvPr/>
        </p:nvSpPr>
        <p:spPr>
          <a:xfrm>
            <a:off x="2019300" y="1409700"/>
            <a:ext cx="14554200" cy="1107996"/>
          </a:xfrm>
          <a:prstGeom prst="rect">
            <a:avLst/>
          </a:prstGeom>
          <a:noFill/>
        </p:spPr>
        <p:txBody>
          <a:bodyPr wrap="square" rtlCol="0">
            <a:spAutoFit/>
          </a:bodyPr>
          <a:lstStyle/>
          <a:p>
            <a:pPr algn="ctr"/>
            <a:r>
              <a:rPr lang="vi-VN" sz="6600" dirty="0">
                <a:solidFill>
                  <a:schemeClr val="bg1"/>
                </a:solidFill>
                <a:latin typeface="Clear Sans Bold" panose="020B0604020202020204" charset="0"/>
                <a:cs typeface="Clear Sans Bold" panose="020B0604020202020204" charset="0"/>
              </a:rPr>
              <a:t>2. Mô Hình YOLOv8</a:t>
            </a:r>
          </a:p>
        </p:txBody>
      </p:sp>
      <p:sp>
        <p:nvSpPr>
          <p:cNvPr id="4" name="Hộp Văn bản 3">
            <a:extLst>
              <a:ext uri="{FF2B5EF4-FFF2-40B4-BE49-F238E27FC236}">
                <a16:creationId xmlns:a16="http://schemas.microsoft.com/office/drawing/2014/main" id="{3215652B-321F-B46B-EFE2-8D9F8995F63A}"/>
              </a:ext>
            </a:extLst>
          </p:cNvPr>
          <p:cNvSpPr txBox="1"/>
          <p:nvPr/>
        </p:nvSpPr>
        <p:spPr>
          <a:xfrm>
            <a:off x="2070100" y="2868617"/>
            <a:ext cx="14503400" cy="3693319"/>
          </a:xfrm>
          <a:prstGeom prst="rect">
            <a:avLst/>
          </a:prstGeom>
          <a:noFill/>
        </p:spPr>
        <p:txBody>
          <a:bodyPr wrap="square" rtlCol="0">
            <a:spAutoFit/>
          </a:bodyPr>
          <a:lstStyle/>
          <a:p>
            <a:r>
              <a:rPr lang="vi-VN" b="1" dirty="0">
                <a:solidFill>
                  <a:schemeClr val="bg1"/>
                </a:solidFill>
                <a:latin typeface="Arimo" panose="020B0604020202020204" charset="0"/>
                <a:ea typeface="Arimo" panose="020B0604020202020204" charset="0"/>
                <a:cs typeface="Arimo" panose="020B0604020202020204" charset="0"/>
              </a:rPr>
              <a:t>YOLOv8</a:t>
            </a:r>
            <a:r>
              <a:rPr lang="vi-VN" dirty="0">
                <a:solidFill>
                  <a:schemeClr val="bg1"/>
                </a:solidFill>
                <a:latin typeface="Arimo" panose="020B0604020202020204" charset="0"/>
                <a:ea typeface="Arimo" panose="020B0604020202020204" charset="0"/>
                <a:cs typeface="Arimo" panose="020B0604020202020204" charset="0"/>
              </a:rPr>
              <a:t> là một trong số phiên bản mới nhất của mô hình YOLO, được ra đời vào năm 2023 để  mang đến hiệu suất cao hơn, dễ sử dụng hơn và độ chính xác cao hơn trong việc phát hiện đối tượng, với nhiều cải tiến về kiến trúc mạng và thuật toán huấn luyện.</a:t>
            </a:r>
          </a:p>
          <a:p>
            <a:r>
              <a:rPr lang="vi-VN" dirty="0">
                <a:solidFill>
                  <a:schemeClr val="bg1"/>
                </a:solidFill>
                <a:latin typeface="Arimo" panose="020B0604020202020204" charset="0"/>
                <a:ea typeface="Arimo" panose="020B0604020202020204" charset="0"/>
                <a:cs typeface="Arimo" panose="020B0604020202020204" charset="0"/>
              </a:rPr>
              <a:t>nổi bật với tốc độ và độ chính xác cao, phù hợp cho nhiều ứng dụng nhận dạng đối tượng thời gian thực.</a:t>
            </a:r>
          </a:p>
          <a:p>
            <a:r>
              <a:rPr lang="vi-VN" b="1" dirty="0">
                <a:solidFill>
                  <a:schemeClr val="bg1"/>
                </a:solidFill>
                <a:latin typeface="Arimo" panose="020B0604020202020204" charset="0"/>
                <a:ea typeface="Arimo" panose="020B0604020202020204" charset="0"/>
                <a:cs typeface="Arimo" panose="020B0604020202020204" charset="0"/>
              </a:rPr>
              <a:t>Phân loại YOLOv8</a:t>
            </a:r>
          </a:p>
          <a:p>
            <a:r>
              <a:rPr lang="vi-VN" dirty="0">
                <a:solidFill>
                  <a:schemeClr val="bg1"/>
                </a:solidFill>
                <a:latin typeface="Arimo" panose="020B0604020202020204" charset="0"/>
                <a:ea typeface="Arimo" panose="020B0604020202020204" charset="0"/>
                <a:cs typeface="Arimo" panose="020B0604020202020204" charset="0"/>
              </a:rPr>
              <a:t>YOLOv8n (</a:t>
            </a:r>
            <a:r>
              <a:rPr lang="vi-VN" dirty="0" err="1">
                <a:solidFill>
                  <a:schemeClr val="bg1"/>
                </a:solidFill>
                <a:latin typeface="Arimo" panose="020B0604020202020204" charset="0"/>
                <a:ea typeface="Arimo" panose="020B0604020202020204" charset="0"/>
                <a:cs typeface="Arimo" panose="020B0604020202020204" charset="0"/>
              </a:rPr>
              <a:t>Nano</a:t>
            </a:r>
            <a:r>
              <a:rPr lang="vi-VN" dirty="0">
                <a:solidFill>
                  <a:schemeClr val="bg1"/>
                </a:solidFill>
                <a:latin typeface="Arimo" panose="020B0604020202020204" charset="0"/>
                <a:ea typeface="Arimo" panose="020B0604020202020204" charset="0"/>
                <a:cs typeface="Arimo" panose="020B0604020202020204" charset="0"/>
              </a:rPr>
              <a:t>),YOLOv8s (</a:t>
            </a:r>
            <a:r>
              <a:rPr lang="vi-VN" dirty="0" err="1">
                <a:solidFill>
                  <a:schemeClr val="bg1"/>
                </a:solidFill>
                <a:latin typeface="Arimo" panose="020B0604020202020204" charset="0"/>
                <a:ea typeface="Arimo" panose="020B0604020202020204" charset="0"/>
                <a:cs typeface="Arimo" panose="020B0604020202020204" charset="0"/>
              </a:rPr>
              <a:t>Small</a:t>
            </a:r>
            <a:r>
              <a:rPr lang="vi-VN" dirty="0">
                <a:solidFill>
                  <a:schemeClr val="bg1"/>
                </a:solidFill>
                <a:latin typeface="Arimo" panose="020B0604020202020204" charset="0"/>
                <a:ea typeface="Arimo" panose="020B0604020202020204" charset="0"/>
                <a:cs typeface="Arimo" panose="020B0604020202020204" charset="0"/>
              </a:rPr>
              <a:t>),YOLOv8m (</a:t>
            </a:r>
            <a:r>
              <a:rPr lang="vi-VN" dirty="0" err="1">
                <a:solidFill>
                  <a:schemeClr val="bg1"/>
                </a:solidFill>
                <a:latin typeface="Arimo" panose="020B0604020202020204" charset="0"/>
                <a:ea typeface="Arimo" panose="020B0604020202020204" charset="0"/>
                <a:cs typeface="Arimo" panose="020B0604020202020204" charset="0"/>
              </a:rPr>
              <a:t>Medium</a:t>
            </a:r>
            <a:r>
              <a:rPr lang="vi-VN" dirty="0">
                <a:solidFill>
                  <a:schemeClr val="bg1"/>
                </a:solidFill>
                <a:latin typeface="Arimo" panose="020B0604020202020204" charset="0"/>
                <a:ea typeface="Arimo" panose="020B0604020202020204" charset="0"/>
                <a:cs typeface="Arimo" panose="020B0604020202020204" charset="0"/>
              </a:rPr>
              <a:t>),YOLOv8l (</a:t>
            </a:r>
            <a:r>
              <a:rPr lang="vi-VN" dirty="0" err="1">
                <a:solidFill>
                  <a:schemeClr val="bg1"/>
                </a:solidFill>
                <a:latin typeface="Arimo" panose="020B0604020202020204" charset="0"/>
                <a:ea typeface="Arimo" panose="020B0604020202020204" charset="0"/>
                <a:cs typeface="Arimo" panose="020B0604020202020204" charset="0"/>
              </a:rPr>
              <a:t>Large</a:t>
            </a:r>
            <a:r>
              <a:rPr lang="vi-VN" dirty="0">
                <a:solidFill>
                  <a:schemeClr val="bg1"/>
                </a:solidFill>
                <a:latin typeface="Arimo" panose="020B0604020202020204" charset="0"/>
                <a:ea typeface="Arimo" panose="020B0604020202020204" charset="0"/>
                <a:cs typeface="Arimo" panose="020B0604020202020204" charset="0"/>
              </a:rPr>
              <a:t>),YOLOv8x (</a:t>
            </a:r>
            <a:r>
              <a:rPr lang="vi-VN" dirty="0" err="1">
                <a:solidFill>
                  <a:schemeClr val="bg1"/>
                </a:solidFill>
                <a:latin typeface="Arimo" panose="020B0604020202020204" charset="0"/>
                <a:ea typeface="Arimo" panose="020B0604020202020204" charset="0"/>
                <a:cs typeface="Arimo" panose="020B0604020202020204" charset="0"/>
              </a:rPr>
              <a:t>Extra</a:t>
            </a:r>
            <a:r>
              <a:rPr lang="vi-VN" dirty="0">
                <a:solidFill>
                  <a:schemeClr val="bg1"/>
                </a:solidFill>
                <a:latin typeface="Arimo" panose="020B0604020202020204" charset="0"/>
                <a:ea typeface="Arimo" panose="020B0604020202020204" charset="0"/>
                <a:cs typeface="Arimo" panose="020B0604020202020204" charset="0"/>
              </a:rPr>
              <a:t> </a:t>
            </a:r>
            <a:r>
              <a:rPr lang="vi-VN" dirty="0" err="1">
                <a:solidFill>
                  <a:schemeClr val="bg1"/>
                </a:solidFill>
                <a:latin typeface="Arimo" panose="020B0604020202020204" charset="0"/>
                <a:ea typeface="Arimo" panose="020B0604020202020204" charset="0"/>
                <a:cs typeface="Arimo" panose="020B0604020202020204" charset="0"/>
              </a:rPr>
              <a:t>Large</a:t>
            </a:r>
            <a:r>
              <a:rPr lang="vi-VN" dirty="0">
                <a:solidFill>
                  <a:schemeClr val="bg1"/>
                </a:solidFill>
                <a:latin typeface="Arimo" panose="020B0604020202020204" charset="0"/>
                <a:ea typeface="Arimo" panose="020B0604020202020204" charset="0"/>
                <a:cs typeface="Arimo" panose="020B0604020202020204" charset="0"/>
              </a:rPr>
              <a:t>) . </a:t>
            </a:r>
          </a:p>
          <a:p>
            <a:r>
              <a:rPr lang="vi-VN" b="1" dirty="0">
                <a:solidFill>
                  <a:schemeClr val="bg1"/>
                </a:solidFill>
                <a:latin typeface="Arimo" panose="020B0604020202020204" charset="0"/>
                <a:ea typeface="Arimo" panose="020B0604020202020204" charset="0"/>
                <a:cs typeface="Arimo" panose="020B0604020202020204" charset="0"/>
              </a:rPr>
              <a:t>Ưu điểm:</a:t>
            </a:r>
            <a:endParaRPr lang="vi-VN" dirty="0">
              <a:solidFill>
                <a:schemeClr val="bg1"/>
              </a:solidFill>
              <a:latin typeface="Arimo" panose="020B0604020202020204" charset="0"/>
              <a:ea typeface="Arimo" panose="020B0604020202020204" charset="0"/>
              <a:cs typeface="Arimo" panose="020B0604020202020204" charset="0"/>
            </a:endParaRPr>
          </a:p>
          <a:p>
            <a:r>
              <a:rPr lang="vi-VN" dirty="0">
                <a:solidFill>
                  <a:schemeClr val="bg1"/>
                </a:solidFill>
                <a:latin typeface="Arimo" panose="020B0604020202020204" charset="0"/>
                <a:ea typeface="Arimo" panose="020B0604020202020204" charset="0"/>
                <a:cs typeface="Arimo" panose="020B0604020202020204" charset="0"/>
              </a:rPr>
              <a:t>Tốc độ </a:t>
            </a:r>
            <a:r>
              <a:rPr lang="vi-VN" dirty="0" err="1">
                <a:solidFill>
                  <a:schemeClr val="bg1"/>
                </a:solidFill>
                <a:latin typeface="Arimo" panose="020B0604020202020204" charset="0"/>
                <a:ea typeface="Arimo" panose="020B0604020202020204" charset="0"/>
                <a:cs typeface="Arimo" panose="020B0604020202020204" charset="0"/>
              </a:rPr>
              <a:t>cao,Độ</a:t>
            </a:r>
            <a:r>
              <a:rPr lang="vi-VN" dirty="0">
                <a:solidFill>
                  <a:schemeClr val="bg1"/>
                </a:solidFill>
                <a:latin typeface="Arimo" panose="020B0604020202020204" charset="0"/>
                <a:ea typeface="Arimo" panose="020B0604020202020204" charset="0"/>
                <a:cs typeface="Arimo" panose="020B0604020202020204" charset="0"/>
              </a:rPr>
              <a:t> chính xác </a:t>
            </a:r>
            <a:r>
              <a:rPr lang="vi-VN" dirty="0" err="1">
                <a:solidFill>
                  <a:schemeClr val="bg1"/>
                </a:solidFill>
                <a:latin typeface="Arimo" panose="020B0604020202020204" charset="0"/>
                <a:ea typeface="Arimo" panose="020B0604020202020204" charset="0"/>
                <a:cs typeface="Arimo" panose="020B0604020202020204" charset="0"/>
              </a:rPr>
              <a:t>cao,Dễ</a:t>
            </a:r>
            <a:r>
              <a:rPr lang="vi-VN" dirty="0">
                <a:solidFill>
                  <a:schemeClr val="bg1"/>
                </a:solidFill>
                <a:latin typeface="Arimo" panose="020B0604020202020204" charset="0"/>
                <a:ea typeface="Arimo" panose="020B0604020202020204" charset="0"/>
                <a:cs typeface="Arimo" panose="020B0604020202020204" charset="0"/>
              </a:rPr>
              <a:t> triển </a:t>
            </a:r>
            <a:r>
              <a:rPr lang="vi-VN" dirty="0" err="1">
                <a:solidFill>
                  <a:schemeClr val="bg1"/>
                </a:solidFill>
                <a:latin typeface="Arimo" panose="020B0604020202020204" charset="0"/>
                <a:ea typeface="Arimo" panose="020B0604020202020204" charset="0"/>
                <a:cs typeface="Arimo" panose="020B0604020202020204" charset="0"/>
              </a:rPr>
              <a:t>khai,Nhận</a:t>
            </a:r>
            <a:r>
              <a:rPr lang="vi-VN" dirty="0">
                <a:solidFill>
                  <a:schemeClr val="bg1"/>
                </a:solidFill>
                <a:latin typeface="Arimo" panose="020B0604020202020204" charset="0"/>
                <a:ea typeface="Arimo" panose="020B0604020202020204" charset="0"/>
                <a:cs typeface="Arimo" panose="020B0604020202020204" charset="0"/>
              </a:rPr>
              <a:t> dạng đa đối </a:t>
            </a:r>
            <a:r>
              <a:rPr lang="vi-VN" dirty="0" err="1">
                <a:solidFill>
                  <a:schemeClr val="bg1"/>
                </a:solidFill>
                <a:latin typeface="Arimo" panose="020B0604020202020204" charset="0"/>
                <a:ea typeface="Arimo" panose="020B0604020202020204" charset="0"/>
                <a:cs typeface="Arimo" panose="020B0604020202020204" charset="0"/>
              </a:rPr>
              <a:t>tượng,Cộng</a:t>
            </a:r>
            <a:r>
              <a:rPr lang="vi-VN" dirty="0">
                <a:solidFill>
                  <a:schemeClr val="bg1"/>
                </a:solidFill>
                <a:latin typeface="Arimo" panose="020B0604020202020204" charset="0"/>
                <a:ea typeface="Arimo" panose="020B0604020202020204" charset="0"/>
                <a:cs typeface="Arimo" panose="020B0604020202020204" charset="0"/>
              </a:rPr>
              <a:t> đồng hỗ trợ mạnh mẽ.</a:t>
            </a:r>
          </a:p>
          <a:p>
            <a:r>
              <a:rPr lang="vi-VN" b="1" dirty="0">
                <a:solidFill>
                  <a:schemeClr val="bg1"/>
                </a:solidFill>
                <a:latin typeface="Arimo" panose="020B0604020202020204" charset="0"/>
                <a:ea typeface="Arimo" panose="020B0604020202020204" charset="0"/>
                <a:cs typeface="Arimo" panose="020B0604020202020204" charset="0"/>
              </a:rPr>
              <a:t>Nhược điểm:</a:t>
            </a:r>
            <a:endParaRPr lang="vi-VN" dirty="0">
              <a:solidFill>
                <a:schemeClr val="bg1"/>
              </a:solidFill>
              <a:latin typeface="Arimo" panose="020B0604020202020204" charset="0"/>
              <a:ea typeface="Arimo" panose="020B0604020202020204" charset="0"/>
              <a:cs typeface="Arimo" panose="020B0604020202020204" charset="0"/>
            </a:endParaRPr>
          </a:p>
          <a:p>
            <a:r>
              <a:rPr lang="vi-VN" dirty="0">
                <a:solidFill>
                  <a:schemeClr val="bg1"/>
                </a:solidFill>
                <a:latin typeface="Arimo" panose="020B0604020202020204" charset="0"/>
                <a:ea typeface="Arimo" panose="020B0604020202020204" charset="0"/>
                <a:cs typeface="Arimo" panose="020B0604020202020204" charset="0"/>
              </a:rPr>
              <a:t>Yêu cầu tài nguyên </a:t>
            </a:r>
            <a:r>
              <a:rPr lang="vi-VN" dirty="0" err="1">
                <a:solidFill>
                  <a:schemeClr val="bg1"/>
                </a:solidFill>
                <a:latin typeface="Arimo" panose="020B0604020202020204" charset="0"/>
                <a:ea typeface="Arimo" panose="020B0604020202020204" charset="0"/>
                <a:cs typeface="Arimo" panose="020B0604020202020204" charset="0"/>
              </a:rPr>
              <a:t>cao,Phức</a:t>
            </a:r>
            <a:r>
              <a:rPr lang="vi-VN" dirty="0">
                <a:solidFill>
                  <a:schemeClr val="bg1"/>
                </a:solidFill>
                <a:latin typeface="Arimo" panose="020B0604020202020204" charset="0"/>
                <a:ea typeface="Arimo" panose="020B0604020202020204" charset="0"/>
                <a:cs typeface="Arimo" panose="020B0604020202020204" charset="0"/>
              </a:rPr>
              <a:t> tạp trong tùy </a:t>
            </a:r>
            <a:r>
              <a:rPr lang="vi-VN" dirty="0" err="1">
                <a:solidFill>
                  <a:schemeClr val="bg1"/>
                </a:solidFill>
                <a:latin typeface="Arimo" panose="020B0604020202020204" charset="0"/>
                <a:ea typeface="Arimo" panose="020B0604020202020204" charset="0"/>
                <a:cs typeface="Arimo" panose="020B0604020202020204" charset="0"/>
              </a:rPr>
              <a:t>chỉnh,Hiệu</a:t>
            </a:r>
            <a:r>
              <a:rPr lang="vi-VN" dirty="0">
                <a:solidFill>
                  <a:schemeClr val="bg1"/>
                </a:solidFill>
                <a:latin typeface="Arimo" panose="020B0604020202020204" charset="0"/>
                <a:ea typeface="Arimo" panose="020B0604020202020204" charset="0"/>
                <a:cs typeface="Arimo" panose="020B0604020202020204" charset="0"/>
              </a:rPr>
              <a:t> suất trên đối tượng </a:t>
            </a:r>
            <a:r>
              <a:rPr lang="vi-VN" dirty="0" err="1">
                <a:solidFill>
                  <a:schemeClr val="bg1"/>
                </a:solidFill>
                <a:latin typeface="Arimo" panose="020B0604020202020204" charset="0"/>
                <a:ea typeface="Arimo" panose="020B0604020202020204" charset="0"/>
                <a:cs typeface="Arimo" panose="020B0604020202020204" charset="0"/>
              </a:rPr>
              <a:t>nhỏ,Yêu</a:t>
            </a:r>
            <a:r>
              <a:rPr lang="vi-VN" dirty="0">
                <a:solidFill>
                  <a:schemeClr val="bg1"/>
                </a:solidFill>
                <a:latin typeface="Arimo" panose="020B0604020202020204" charset="0"/>
                <a:ea typeface="Arimo" panose="020B0604020202020204" charset="0"/>
                <a:cs typeface="Arimo" panose="020B0604020202020204" charset="0"/>
              </a:rPr>
              <a:t> cầu dữ liệu huấn luyện lớn.</a:t>
            </a:r>
          </a:p>
          <a:p>
            <a:r>
              <a:rPr lang="vi-VN" b="1" dirty="0">
                <a:solidFill>
                  <a:schemeClr val="bg1"/>
                </a:solidFill>
                <a:latin typeface="Arimo" panose="020B0604020202020204" charset="0"/>
                <a:ea typeface="Arimo" panose="020B0604020202020204" charset="0"/>
                <a:cs typeface="Arimo" panose="020B0604020202020204" charset="0"/>
              </a:rPr>
              <a:t>Cách sử dụng YOLOv8: Sử dụng thư viện </a:t>
            </a:r>
            <a:r>
              <a:rPr lang="vi-VN" b="1" dirty="0" err="1">
                <a:solidFill>
                  <a:schemeClr val="bg1"/>
                </a:solidFill>
                <a:latin typeface="Arimo" panose="020B0604020202020204" charset="0"/>
                <a:ea typeface="Arimo" panose="020B0604020202020204" charset="0"/>
                <a:cs typeface="Arimo" panose="020B0604020202020204" charset="0"/>
              </a:rPr>
              <a:t>Ultralytics</a:t>
            </a:r>
            <a:endParaRPr lang="vi-VN" dirty="0">
              <a:solidFill>
                <a:schemeClr val="bg1"/>
              </a:solidFill>
              <a:latin typeface="Arimo" panose="020B0604020202020204" charset="0"/>
              <a:ea typeface="Arimo" panose="020B0604020202020204" charset="0"/>
              <a:cs typeface="Arimo" panose="020B0604020202020204" charset="0"/>
            </a:endParaRPr>
          </a:p>
          <a:p>
            <a:r>
              <a:rPr lang="vi-VN" b="1" dirty="0">
                <a:solidFill>
                  <a:schemeClr val="bg1"/>
                </a:solidFill>
                <a:latin typeface="Arimo" panose="020B0604020202020204" charset="0"/>
                <a:ea typeface="Arimo" panose="020B0604020202020204" charset="0"/>
                <a:cs typeface="Arimo" panose="020B0604020202020204" charset="0"/>
              </a:rPr>
              <a:t>Lý do nên chọn YOLOv8</a:t>
            </a:r>
          </a:p>
          <a:p>
            <a:r>
              <a:rPr lang="vi-VN" dirty="0">
                <a:solidFill>
                  <a:schemeClr val="bg1"/>
                </a:solidFill>
                <a:latin typeface="Arimo" panose="020B0604020202020204" charset="0"/>
                <a:ea typeface="Arimo" panose="020B0604020202020204" charset="0"/>
                <a:cs typeface="Arimo" panose="020B0604020202020204" charset="0"/>
              </a:rPr>
              <a:t>Tốc độ </a:t>
            </a:r>
            <a:r>
              <a:rPr lang="vi-VN" dirty="0" err="1">
                <a:solidFill>
                  <a:schemeClr val="bg1"/>
                </a:solidFill>
                <a:latin typeface="Arimo" panose="020B0604020202020204" charset="0"/>
                <a:ea typeface="Arimo" panose="020B0604020202020204" charset="0"/>
                <a:cs typeface="Arimo" panose="020B0604020202020204" charset="0"/>
              </a:rPr>
              <a:t>cao,Độ</a:t>
            </a:r>
            <a:r>
              <a:rPr lang="vi-VN" dirty="0">
                <a:solidFill>
                  <a:schemeClr val="bg1"/>
                </a:solidFill>
                <a:latin typeface="Arimo" panose="020B0604020202020204" charset="0"/>
                <a:ea typeface="Arimo" panose="020B0604020202020204" charset="0"/>
                <a:cs typeface="Arimo" panose="020B0604020202020204" charset="0"/>
              </a:rPr>
              <a:t> chính xác </a:t>
            </a:r>
            <a:r>
              <a:rPr lang="vi-VN" dirty="0" err="1">
                <a:solidFill>
                  <a:schemeClr val="bg1"/>
                </a:solidFill>
                <a:latin typeface="Arimo" panose="020B0604020202020204" charset="0"/>
                <a:ea typeface="Arimo" panose="020B0604020202020204" charset="0"/>
                <a:cs typeface="Arimo" panose="020B0604020202020204" charset="0"/>
              </a:rPr>
              <a:t>cao,Dễ</a:t>
            </a:r>
            <a:r>
              <a:rPr lang="vi-VN" dirty="0">
                <a:solidFill>
                  <a:schemeClr val="bg1"/>
                </a:solidFill>
                <a:latin typeface="Arimo" panose="020B0604020202020204" charset="0"/>
                <a:ea typeface="Arimo" panose="020B0604020202020204" charset="0"/>
                <a:cs typeface="Arimo" panose="020B0604020202020204" charset="0"/>
              </a:rPr>
              <a:t> triển </a:t>
            </a:r>
            <a:r>
              <a:rPr lang="vi-VN" dirty="0" err="1">
                <a:solidFill>
                  <a:schemeClr val="bg1"/>
                </a:solidFill>
                <a:latin typeface="Arimo" panose="020B0604020202020204" charset="0"/>
                <a:ea typeface="Arimo" panose="020B0604020202020204" charset="0"/>
                <a:cs typeface="Arimo" panose="020B0604020202020204" charset="0"/>
              </a:rPr>
              <a:t>khai,Nhận</a:t>
            </a:r>
            <a:r>
              <a:rPr lang="vi-VN" dirty="0">
                <a:solidFill>
                  <a:schemeClr val="bg1"/>
                </a:solidFill>
                <a:latin typeface="Arimo" panose="020B0604020202020204" charset="0"/>
                <a:ea typeface="Arimo" panose="020B0604020202020204" charset="0"/>
                <a:cs typeface="Arimo" panose="020B0604020202020204" charset="0"/>
              </a:rPr>
              <a:t> dạng đa đối </a:t>
            </a:r>
            <a:r>
              <a:rPr lang="vi-VN" dirty="0" err="1">
                <a:solidFill>
                  <a:schemeClr val="bg1"/>
                </a:solidFill>
                <a:latin typeface="Arimo" panose="020B0604020202020204" charset="0"/>
                <a:ea typeface="Arimo" panose="020B0604020202020204" charset="0"/>
                <a:cs typeface="Arimo" panose="020B0604020202020204" charset="0"/>
              </a:rPr>
              <a:t>tượng,Tiết</a:t>
            </a:r>
            <a:r>
              <a:rPr lang="vi-VN" dirty="0">
                <a:solidFill>
                  <a:schemeClr val="bg1"/>
                </a:solidFill>
                <a:latin typeface="Arimo" panose="020B0604020202020204" charset="0"/>
                <a:ea typeface="Arimo" panose="020B0604020202020204" charset="0"/>
                <a:cs typeface="Arimo" panose="020B0604020202020204" charset="0"/>
              </a:rPr>
              <a:t> kiệm tài nguyên, Hỗ trợ mạnh mẽ.</a:t>
            </a:r>
          </a:p>
          <a:p>
            <a:r>
              <a:rPr lang="vi-VN" b="1" dirty="0">
                <a:solidFill>
                  <a:schemeClr val="bg1"/>
                </a:solidFill>
                <a:latin typeface="Arimo" panose="020B0604020202020204" charset="0"/>
                <a:ea typeface="Arimo" panose="020B0604020202020204" charset="0"/>
                <a:cs typeface="Arimo" panose="020B0604020202020204" charset="0"/>
              </a:rPr>
              <a:t>Ứng dụng YOLOv8 trong nhận dạng tiền tệ : </a:t>
            </a:r>
            <a:r>
              <a:rPr lang="vi-VN" dirty="0">
                <a:solidFill>
                  <a:schemeClr val="bg1"/>
                </a:solidFill>
                <a:latin typeface="Arimo" panose="020B0604020202020204" charset="0"/>
                <a:ea typeface="Arimo" panose="020B0604020202020204" charset="0"/>
                <a:cs typeface="Arimo" panose="020B0604020202020204" charset="0"/>
              </a:rPr>
              <a:t>Hiệu suất vượt </a:t>
            </a:r>
            <a:r>
              <a:rPr lang="vi-VN" dirty="0" err="1">
                <a:solidFill>
                  <a:schemeClr val="bg1"/>
                </a:solidFill>
                <a:latin typeface="Arimo" panose="020B0604020202020204" charset="0"/>
                <a:ea typeface="Arimo" panose="020B0604020202020204" charset="0"/>
                <a:cs typeface="Arimo" panose="020B0604020202020204" charset="0"/>
              </a:rPr>
              <a:t>trội,Giảm</a:t>
            </a:r>
            <a:r>
              <a:rPr lang="vi-VN" dirty="0">
                <a:solidFill>
                  <a:schemeClr val="bg1"/>
                </a:solidFill>
                <a:latin typeface="Arimo" panose="020B0604020202020204" charset="0"/>
                <a:ea typeface="Arimo" panose="020B0604020202020204" charset="0"/>
                <a:cs typeface="Arimo" panose="020B0604020202020204" charset="0"/>
              </a:rPr>
              <a:t> gian </a:t>
            </a:r>
            <a:r>
              <a:rPr lang="vi-VN" dirty="0" err="1">
                <a:solidFill>
                  <a:schemeClr val="bg1"/>
                </a:solidFill>
                <a:latin typeface="Arimo" panose="020B0604020202020204" charset="0"/>
                <a:ea typeface="Arimo" panose="020B0604020202020204" charset="0"/>
                <a:cs typeface="Arimo" panose="020B0604020202020204" charset="0"/>
              </a:rPr>
              <a:t>lận,Tăng</a:t>
            </a:r>
            <a:r>
              <a:rPr lang="vi-VN" dirty="0">
                <a:solidFill>
                  <a:schemeClr val="bg1"/>
                </a:solidFill>
                <a:latin typeface="Arimo" panose="020B0604020202020204" charset="0"/>
                <a:ea typeface="Arimo" panose="020B0604020202020204" charset="0"/>
                <a:cs typeface="Arimo" panose="020B0604020202020204" charset="0"/>
              </a:rPr>
              <a:t> cường tự động hóa.</a:t>
            </a:r>
          </a:p>
        </p:txBody>
      </p:sp>
      <p:pic>
        <p:nvPicPr>
          <p:cNvPr id="8" name="Hình ảnh 7">
            <a:extLst>
              <a:ext uri="{FF2B5EF4-FFF2-40B4-BE49-F238E27FC236}">
                <a16:creationId xmlns:a16="http://schemas.microsoft.com/office/drawing/2014/main" id="{F4D98D9E-14E5-7081-0822-D1DD47DA22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 y="0"/>
            <a:ext cx="3996267" cy="2247900"/>
          </a:xfrm>
          <a:prstGeom prst="rect">
            <a:avLst/>
          </a:prstGeom>
        </p:spPr>
      </p:pic>
      <p:pic>
        <p:nvPicPr>
          <p:cNvPr id="10" name="Hình ảnh 9">
            <a:extLst>
              <a:ext uri="{FF2B5EF4-FFF2-40B4-BE49-F238E27FC236}">
                <a16:creationId xmlns:a16="http://schemas.microsoft.com/office/drawing/2014/main" id="{B20F247B-4F3A-7229-AE75-B67E85C43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5100" y="8555601"/>
            <a:ext cx="4019550" cy="1714500"/>
          </a:xfrm>
          <a:prstGeom prst="rect">
            <a:avLst/>
          </a:prstGeom>
        </p:spPr>
      </p:pic>
    </p:spTree>
    <p:extLst>
      <p:ext uri="{BB962C8B-B14F-4D97-AF65-F5344CB8AC3E}">
        <p14:creationId xmlns:p14="http://schemas.microsoft.com/office/powerpoint/2010/main" val="50600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heel(1)">
                                      <p:cBhvr>
                                        <p:cTn id="3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42" name="Group 42"/>
          <p:cNvGrpSpPr/>
          <p:nvPr/>
        </p:nvGrpSpPr>
        <p:grpSpPr>
          <a:xfrm>
            <a:off x="2667000" y="612418"/>
            <a:ext cx="12637862" cy="789712"/>
            <a:chOff x="-203200" y="420317"/>
            <a:chExt cx="16850482" cy="1052950"/>
          </a:xfrm>
        </p:grpSpPr>
        <p:sp>
          <p:nvSpPr>
            <p:cNvPr id="43" name="TextBox 43"/>
            <p:cNvSpPr txBox="1"/>
            <p:nvPr/>
          </p:nvSpPr>
          <p:spPr>
            <a:xfrm>
              <a:off x="-203200" y="420317"/>
              <a:ext cx="16647282" cy="769620"/>
            </a:xfrm>
            <a:prstGeom prst="rect">
              <a:avLst/>
            </a:prstGeom>
          </p:spPr>
          <p:txBody>
            <a:bodyPr lIns="0" tIns="0" rIns="0" bIns="0" rtlCol="0" anchor="t">
              <a:spAutoFit/>
            </a:bodyPr>
            <a:lstStyle/>
            <a:p>
              <a:pPr algn="ctr">
                <a:lnSpc>
                  <a:spcPts val="4680"/>
                </a:lnSpc>
              </a:pPr>
              <a:r>
                <a:rPr lang="en-US" sz="3600" spc="107" dirty="0" err="1">
                  <a:solidFill>
                    <a:srgbClr val="37C9EF"/>
                  </a:solidFill>
                  <a:latin typeface="Clear Sans Bold"/>
                </a:rPr>
                <a:t>Sơ</a:t>
              </a:r>
              <a:r>
                <a:rPr lang="en-US" sz="3600" spc="107" dirty="0">
                  <a:solidFill>
                    <a:srgbClr val="37C9EF"/>
                  </a:solidFill>
                  <a:latin typeface="Clear Sans Bold"/>
                </a:rPr>
                <a:t> </a:t>
              </a:r>
              <a:r>
                <a:rPr lang="en-US" sz="3600" spc="107" dirty="0" err="1">
                  <a:solidFill>
                    <a:srgbClr val="37C9EF"/>
                  </a:solidFill>
                  <a:latin typeface="Clear Sans Bold"/>
                </a:rPr>
                <a:t>Đồ</a:t>
              </a:r>
              <a:r>
                <a:rPr lang="en-US" sz="3600" spc="107" dirty="0">
                  <a:solidFill>
                    <a:srgbClr val="37C9EF"/>
                  </a:solidFill>
                  <a:latin typeface="Clear Sans Bold"/>
                </a:rPr>
                <a:t> </a:t>
              </a:r>
              <a:r>
                <a:rPr lang="en-US" sz="3600" spc="107" dirty="0" err="1">
                  <a:solidFill>
                    <a:srgbClr val="37C9EF"/>
                  </a:solidFill>
                  <a:latin typeface="Clear Sans Bold"/>
                </a:rPr>
                <a:t>Hệ</a:t>
              </a:r>
              <a:r>
                <a:rPr lang="en-US" sz="3600" spc="107" dirty="0">
                  <a:solidFill>
                    <a:srgbClr val="37C9EF"/>
                  </a:solidFill>
                  <a:latin typeface="Clear Sans Bold"/>
                </a:rPr>
                <a:t> </a:t>
              </a:r>
              <a:r>
                <a:rPr lang="en-US" sz="3600" spc="107" dirty="0" err="1">
                  <a:solidFill>
                    <a:srgbClr val="37C9EF"/>
                  </a:solidFill>
                  <a:latin typeface="Clear Sans Bold"/>
                </a:rPr>
                <a:t>Thống</a:t>
              </a:r>
              <a:r>
                <a:rPr lang="en-US" sz="3600" spc="107" dirty="0">
                  <a:solidFill>
                    <a:srgbClr val="37C9EF"/>
                  </a:solidFill>
                  <a:latin typeface="Clear Sans Bold"/>
                </a:rPr>
                <a:t> </a:t>
              </a:r>
              <a:r>
                <a:rPr lang="en-US" sz="3600" spc="107" dirty="0" err="1">
                  <a:solidFill>
                    <a:srgbClr val="37C9EF"/>
                  </a:solidFill>
                  <a:latin typeface="Clear Sans Bold"/>
                </a:rPr>
                <a:t>Chương</a:t>
              </a:r>
              <a:r>
                <a:rPr lang="en-US" sz="3600" spc="107" dirty="0">
                  <a:solidFill>
                    <a:srgbClr val="37C9EF"/>
                  </a:solidFill>
                  <a:latin typeface="Clear Sans Bold"/>
                </a:rPr>
                <a:t> </a:t>
              </a:r>
              <a:r>
                <a:rPr lang="en-US" sz="3600" spc="107" dirty="0" err="1">
                  <a:solidFill>
                    <a:srgbClr val="37C9EF"/>
                  </a:solidFill>
                  <a:latin typeface="Clear Sans Bold"/>
                </a:rPr>
                <a:t>Trình</a:t>
              </a:r>
              <a:endParaRPr lang="en-US" sz="3600" spc="107" dirty="0">
                <a:solidFill>
                  <a:srgbClr val="37C9EF"/>
                </a:solidFill>
                <a:latin typeface="Clear Sans Bold"/>
              </a:endParaRPr>
            </a:p>
          </p:txBody>
        </p:sp>
        <p:sp>
          <p:nvSpPr>
            <p:cNvPr id="44" name="TextBox 44"/>
            <p:cNvSpPr txBox="1"/>
            <p:nvPr/>
          </p:nvSpPr>
          <p:spPr>
            <a:xfrm>
              <a:off x="0" y="910378"/>
              <a:ext cx="16647282" cy="562889"/>
            </a:xfrm>
            <a:prstGeom prst="rect">
              <a:avLst/>
            </a:prstGeom>
          </p:spPr>
          <p:txBody>
            <a:bodyPr lIns="0" tIns="0" rIns="0" bIns="0" rtlCol="0" anchor="t">
              <a:spAutoFit/>
            </a:bodyPr>
            <a:lstStyle/>
            <a:p>
              <a:pPr algn="ctr">
                <a:lnSpc>
                  <a:spcPts val="3640"/>
                </a:lnSpc>
              </a:pPr>
              <a:endParaRPr lang="en-US" sz="2600" spc="130" dirty="0">
                <a:solidFill>
                  <a:srgbClr val="FFFFFF"/>
                </a:solidFill>
                <a:latin typeface="Arimo"/>
              </a:endParaRPr>
            </a:p>
          </p:txBody>
        </p:sp>
      </p:grpSp>
      <p:pic>
        <p:nvPicPr>
          <p:cNvPr id="51" name="Hình ảnh 50">
            <a:extLst>
              <a:ext uri="{FF2B5EF4-FFF2-40B4-BE49-F238E27FC236}">
                <a16:creationId xmlns:a16="http://schemas.microsoft.com/office/drawing/2014/main" id="{2407B9F7-9625-2CDB-9B9A-7B0C98D01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679" y="1509205"/>
            <a:ext cx="7468642" cy="7268589"/>
          </a:xfrm>
          <a:prstGeom prst="rect">
            <a:avLst/>
          </a:prstGeom>
        </p:spPr>
      </p:pic>
      <p:sp>
        <p:nvSpPr>
          <p:cNvPr id="52" name="Hộp Văn bản 51">
            <a:extLst>
              <a:ext uri="{FF2B5EF4-FFF2-40B4-BE49-F238E27FC236}">
                <a16:creationId xmlns:a16="http://schemas.microsoft.com/office/drawing/2014/main" id="{BA043A0C-B8F2-7963-9D7C-B17075087799}"/>
              </a:ext>
            </a:extLst>
          </p:cNvPr>
          <p:cNvSpPr txBox="1"/>
          <p:nvPr/>
        </p:nvSpPr>
        <p:spPr>
          <a:xfrm>
            <a:off x="304800" y="2552700"/>
            <a:ext cx="4419600" cy="5068054"/>
          </a:xfrm>
          <a:prstGeom prst="rect">
            <a:avLst/>
          </a:prstGeom>
          <a:noFill/>
        </p:spPr>
        <p:txBody>
          <a:bodyPr wrap="square" rtlCol="0">
            <a:spAutoFit/>
          </a:bodyPr>
          <a:lstStyle/>
          <a:p>
            <a:pPr indent="367030" algn="just">
              <a:lnSpc>
                <a:spcPct val="150000"/>
              </a:lnSpc>
              <a:spcBef>
                <a:spcPts val="400"/>
              </a:spcBef>
              <a:spcAft>
                <a:spcPts val="400"/>
              </a:spcAft>
            </a:pPr>
            <a:r>
              <a:rPr lang="vi-VN" sz="1600" b="1" dirty="0">
                <a:solidFill>
                  <a:schemeClr val="bg1"/>
                </a:solidFill>
                <a:effectLst/>
                <a:latin typeface="Arimo" panose="020B0604020202020204" charset="0"/>
                <a:ea typeface="Arimo" panose="020B0604020202020204" charset="0"/>
                <a:cs typeface="Arimo" panose="020B0604020202020204" charset="0"/>
              </a:rPr>
              <a:t>1. Bắt đầu</a:t>
            </a:r>
            <a:endParaRPr lang="vi-VN" sz="1600" dirty="0">
              <a:solidFill>
                <a:schemeClr val="bg1"/>
              </a:solidFill>
              <a:effectLst/>
              <a:latin typeface="Arimo" panose="020B0604020202020204" charset="0"/>
              <a:ea typeface="Arimo" panose="020B0604020202020204" charset="0"/>
              <a:cs typeface="Arimo" panose="020B0604020202020204" charset="0"/>
            </a:endParaRPr>
          </a:p>
          <a:p>
            <a:pPr indent="367030" algn="just">
              <a:lnSpc>
                <a:spcPct val="150000"/>
              </a:lnSpc>
              <a:spcBef>
                <a:spcPts val="400"/>
              </a:spcBef>
              <a:spcAft>
                <a:spcPts val="400"/>
              </a:spcAft>
            </a:pPr>
            <a:r>
              <a:rPr lang="vi-VN" sz="1600" dirty="0">
                <a:solidFill>
                  <a:schemeClr val="bg1"/>
                </a:solidFill>
                <a:effectLst/>
                <a:latin typeface="Arimo" panose="020B0604020202020204" charset="0"/>
                <a:ea typeface="Arimo" panose="020B0604020202020204" charset="0"/>
                <a:cs typeface="Arimo" panose="020B0604020202020204" charset="0"/>
              </a:rPr>
              <a:t>Khởi động chương trình.</a:t>
            </a:r>
          </a:p>
          <a:p>
            <a:pPr indent="367030" algn="just">
              <a:lnSpc>
                <a:spcPct val="150000"/>
              </a:lnSpc>
              <a:spcBef>
                <a:spcPts val="400"/>
              </a:spcBef>
              <a:spcAft>
                <a:spcPts val="400"/>
              </a:spcAft>
            </a:pPr>
            <a:r>
              <a:rPr lang="vi-VN" sz="1600" b="1" dirty="0">
                <a:solidFill>
                  <a:schemeClr val="bg1"/>
                </a:solidFill>
                <a:effectLst/>
                <a:latin typeface="Arimo" panose="020B0604020202020204" charset="0"/>
                <a:ea typeface="Arimo" panose="020B0604020202020204" charset="0"/>
                <a:cs typeface="Arimo" panose="020B0604020202020204" charset="0"/>
              </a:rPr>
              <a:t>2. nhận dạng bằng Hình ảnh hay </a:t>
            </a:r>
            <a:r>
              <a:rPr lang="vi-VN" sz="1600" b="1" dirty="0" err="1">
                <a:solidFill>
                  <a:schemeClr val="bg1"/>
                </a:solidFill>
                <a:effectLst/>
                <a:latin typeface="Arimo" panose="020B0604020202020204" charset="0"/>
                <a:ea typeface="Arimo" panose="020B0604020202020204" charset="0"/>
                <a:cs typeface="Arimo" panose="020B0604020202020204" charset="0"/>
              </a:rPr>
              <a:t>Camera</a:t>
            </a:r>
            <a:endParaRPr lang="vi-VN" sz="1600" b="1" dirty="0">
              <a:solidFill>
                <a:schemeClr val="bg1"/>
              </a:solidFill>
              <a:effectLst/>
              <a:latin typeface="Arimo" panose="020B0604020202020204" charset="0"/>
              <a:ea typeface="Arimo" panose="020B0604020202020204" charset="0"/>
              <a:cs typeface="Arimo" panose="020B0604020202020204" charset="0"/>
            </a:endParaRPr>
          </a:p>
          <a:p>
            <a:pPr indent="367030" algn="just">
              <a:lnSpc>
                <a:spcPct val="150000"/>
              </a:lnSpc>
              <a:spcBef>
                <a:spcPts val="400"/>
              </a:spcBef>
              <a:spcAft>
                <a:spcPts val="400"/>
              </a:spcAft>
            </a:pPr>
            <a:r>
              <a:rPr lang="vi-VN" sz="1600" dirty="0">
                <a:solidFill>
                  <a:schemeClr val="bg1"/>
                </a:solidFill>
                <a:effectLst/>
                <a:latin typeface="Arimo" panose="020B0604020202020204" charset="0"/>
                <a:ea typeface="Arimo" panose="020B0604020202020204" charset="0"/>
                <a:cs typeface="Arimo" panose="020B0604020202020204" charset="0"/>
              </a:rPr>
              <a:t>Hình Ảnh: Nhận ảnh đầu vào từ người dùng.</a:t>
            </a:r>
          </a:p>
          <a:p>
            <a:pPr indent="367030" algn="just">
              <a:lnSpc>
                <a:spcPct val="150000"/>
              </a:lnSpc>
              <a:spcBef>
                <a:spcPts val="400"/>
              </a:spcBef>
              <a:spcAft>
                <a:spcPts val="400"/>
              </a:spcAft>
            </a:pPr>
            <a:r>
              <a:rPr lang="vi-VN" sz="1600" dirty="0" err="1">
                <a:solidFill>
                  <a:schemeClr val="bg1"/>
                </a:solidFill>
                <a:effectLst/>
                <a:latin typeface="Arimo" panose="020B0604020202020204" charset="0"/>
                <a:ea typeface="Arimo" panose="020B0604020202020204" charset="0"/>
                <a:cs typeface="Arimo" panose="020B0604020202020204" charset="0"/>
              </a:rPr>
              <a:t>Camera</a:t>
            </a:r>
            <a:r>
              <a:rPr lang="vi-VN" sz="1600" dirty="0">
                <a:solidFill>
                  <a:schemeClr val="bg1"/>
                </a:solidFill>
                <a:effectLst/>
                <a:latin typeface="Arimo" panose="020B0604020202020204" charset="0"/>
                <a:ea typeface="Arimo" panose="020B0604020202020204" charset="0"/>
                <a:cs typeface="Arimo" panose="020B0604020202020204" charset="0"/>
              </a:rPr>
              <a:t>: Nhận trực tiếp hình ảnh liên tục từ </a:t>
            </a:r>
            <a:r>
              <a:rPr lang="vi-VN" sz="1600" dirty="0" err="1">
                <a:solidFill>
                  <a:schemeClr val="bg1"/>
                </a:solidFill>
                <a:effectLst/>
                <a:latin typeface="Arimo" panose="020B0604020202020204" charset="0"/>
                <a:ea typeface="Arimo" panose="020B0604020202020204" charset="0"/>
                <a:cs typeface="Arimo" panose="020B0604020202020204" charset="0"/>
              </a:rPr>
              <a:t>webcam</a:t>
            </a:r>
            <a:r>
              <a:rPr lang="vi-VN" sz="1600" dirty="0">
                <a:solidFill>
                  <a:schemeClr val="bg1"/>
                </a:solidFill>
                <a:effectLst/>
                <a:latin typeface="Arimo" panose="020B0604020202020204" charset="0"/>
                <a:ea typeface="Arimo" panose="020B0604020202020204" charset="0"/>
                <a:cs typeface="Arimo" panose="020B0604020202020204" charset="0"/>
              </a:rPr>
              <a:t>.</a:t>
            </a:r>
          </a:p>
          <a:p>
            <a:pPr indent="367030" algn="just">
              <a:lnSpc>
                <a:spcPct val="150000"/>
              </a:lnSpc>
              <a:spcBef>
                <a:spcPts val="400"/>
              </a:spcBef>
              <a:spcAft>
                <a:spcPts val="400"/>
              </a:spcAft>
            </a:pPr>
            <a:r>
              <a:rPr lang="vi-VN" sz="1600" b="1" dirty="0">
                <a:solidFill>
                  <a:schemeClr val="bg1"/>
                </a:solidFill>
                <a:effectLst/>
                <a:latin typeface="Arimo" panose="020B0604020202020204" charset="0"/>
                <a:ea typeface="Arimo" panose="020B0604020202020204" charset="0"/>
                <a:cs typeface="Arimo" panose="020B0604020202020204" charset="0"/>
              </a:rPr>
              <a:t>3. Nhận Dạng bằng Mô Hình Đã Đào Tạo (YOLOv8)</a:t>
            </a:r>
            <a:endParaRPr lang="vi-VN" sz="1600" dirty="0">
              <a:solidFill>
                <a:schemeClr val="bg1"/>
              </a:solidFill>
              <a:effectLst/>
              <a:latin typeface="Arimo" panose="020B0604020202020204" charset="0"/>
              <a:ea typeface="Arimo" panose="020B0604020202020204" charset="0"/>
              <a:cs typeface="Arimo" panose="020B0604020202020204" charset="0"/>
            </a:endParaRPr>
          </a:p>
          <a:p>
            <a:pPr indent="367030" algn="just">
              <a:lnSpc>
                <a:spcPct val="150000"/>
              </a:lnSpc>
              <a:spcBef>
                <a:spcPts val="400"/>
              </a:spcBef>
              <a:spcAft>
                <a:spcPts val="400"/>
              </a:spcAft>
            </a:pPr>
            <a:r>
              <a:rPr lang="vi-VN" sz="1600" dirty="0">
                <a:solidFill>
                  <a:schemeClr val="bg1"/>
                </a:solidFill>
                <a:effectLst/>
                <a:latin typeface="Arimo" panose="020B0604020202020204" charset="0"/>
                <a:ea typeface="Arimo" panose="020B0604020202020204" charset="0"/>
                <a:cs typeface="Arimo" panose="020B0604020202020204" charset="0"/>
              </a:rPr>
              <a:t>Sử dụng mô hình YOLOv8 để nhận dạng các mệnh giá tiền tệ.</a:t>
            </a:r>
          </a:p>
          <a:p>
            <a:endParaRPr lang="vi-VN" sz="1600" dirty="0">
              <a:solidFill>
                <a:schemeClr val="bg1"/>
              </a:solidFill>
              <a:latin typeface="Arimo" panose="020B0604020202020204" charset="0"/>
              <a:ea typeface="Arimo" panose="020B0604020202020204" charset="0"/>
              <a:cs typeface="Arimo" panose="020B0604020202020204" charset="0"/>
            </a:endParaRPr>
          </a:p>
        </p:txBody>
      </p:sp>
      <p:sp>
        <p:nvSpPr>
          <p:cNvPr id="53" name="Hộp Văn bản 52">
            <a:extLst>
              <a:ext uri="{FF2B5EF4-FFF2-40B4-BE49-F238E27FC236}">
                <a16:creationId xmlns:a16="http://schemas.microsoft.com/office/drawing/2014/main" id="{A5C11B96-9C42-FBD0-7A09-585D37125E7D}"/>
              </a:ext>
            </a:extLst>
          </p:cNvPr>
          <p:cNvSpPr txBox="1"/>
          <p:nvPr/>
        </p:nvSpPr>
        <p:spPr>
          <a:xfrm>
            <a:off x="13411200" y="2609472"/>
            <a:ext cx="4419600" cy="3282950"/>
          </a:xfrm>
          <a:prstGeom prst="rect">
            <a:avLst/>
          </a:prstGeom>
          <a:noFill/>
        </p:spPr>
        <p:txBody>
          <a:bodyPr wrap="square" rtlCol="0">
            <a:spAutoFit/>
          </a:bodyPr>
          <a:lstStyle/>
          <a:p>
            <a:pPr indent="367030" algn="just">
              <a:lnSpc>
                <a:spcPct val="150000"/>
              </a:lnSpc>
              <a:spcBef>
                <a:spcPts val="400"/>
              </a:spcBef>
              <a:spcAft>
                <a:spcPts val="400"/>
              </a:spcAft>
            </a:pPr>
            <a:r>
              <a:rPr lang="vi-VN" sz="1600" b="1" dirty="0">
                <a:solidFill>
                  <a:schemeClr val="bg1"/>
                </a:solidFill>
                <a:latin typeface="Arimo" panose="020B0604020202020204" charset="0"/>
                <a:ea typeface="Arimo" panose="020B0604020202020204" charset="0"/>
                <a:cs typeface="Arimo" panose="020B0604020202020204" charset="0"/>
              </a:rPr>
              <a:t>4. Hiển Thị Kết Quả Nhận Dạng</a:t>
            </a:r>
            <a:endParaRPr lang="vi-VN" sz="1600" dirty="0">
              <a:solidFill>
                <a:schemeClr val="bg1"/>
              </a:solidFill>
              <a:latin typeface="Arimo" panose="020B0604020202020204" charset="0"/>
              <a:ea typeface="Arimo" panose="020B0604020202020204" charset="0"/>
              <a:cs typeface="Arimo" panose="020B0604020202020204" charset="0"/>
            </a:endParaRPr>
          </a:p>
          <a:p>
            <a:pPr marL="367030" indent="367030" algn="just">
              <a:lnSpc>
                <a:spcPct val="150000"/>
              </a:lnSpc>
              <a:spcBef>
                <a:spcPts val="400"/>
              </a:spcBef>
              <a:spcAft>
                <a:spcPts val="400"/>
              </a:spcAft>
            </a:pPr>
            <a:r>
              <a:rPr lang="vi-VN" sz="1600" dirty="0">
                <a:solidFill>
                  <a:schemeClr val="bg1"/>
                </a:solidFill>
                <a:latin typeface="Arimo" panose="020B0604020202020204" charset="0"/>
                <a:ea typeface="Arimo" panose="020B0604020202020204" charset="0"/>
                <a:cs typeface="Arimo" panose="020B0604020202020204" charset="0"/>
              </a:rPr>
              <a:t>Hiển thị kết quả nhận dạng lên giao diện người dùng, bao gồm mệnh giá tiền tệ và độ tin cậy.</a:t>
            </a:r>
          </a:p>
          <a:p>
            <a:pPr indent="367030" algn="just">
              <a:lnSpc>
                <a:spcPct val="150000"/>
              </a:lnSpc>
              <a:spcBef>
                <a:spcPts val="400"/>
              </a:spcBef>
              <a:spcAft>
                <a:spcPts val="400"/>
              </a:spcAft>
            </a:pPr>
            <a:r>
              <a:rPr lang="vi-VN" sz="1600" b="1" dirty="0">
                <a:solidFill>
                  <a:schemeClr val="bg1"/>
                </a:solidFill>
                <a:latin typeface="Arimo" panose="020B0604020202020204" charset="0"/>
                <a:ea typeface="Arimo" panose="020B0604020202020204" charset="0"/>
                <a:cs typeface="Arimo" panose="020B0604020202020204" charset="0"/>
              </a:rPr>
              <a:t>5. Kết Thúc</a:t>
            </a:r>
            <a:endParaRPr lang="vi-VN" sz="1600" dirty="0">
              <a:solidFill>
                <a:schemeClr val="bg1"/>
              </a:solidFill>
              <a:latin typeface="Arimo" panose="020B0604020202020204" charset="0"/>
              <a:ea typeface="Arimo" panose="020B0604020202020204" charset="0"/>
              <a:cs typeface="Arimo" panose="020B0604020202020204" charset="0"/>
            </a:endParaRPr>
          </a:p>
          <a:p>
            <a:pPr indent="367030" algn="just">
              <a:lnSpc>
                <a:spcPct val="150000"/>
              </a:lnSpc>
              <a:spcBef>
                <a:spcPts val="400"/>
              </a:spcBef>
              <a:spcAft>
                <a:spcPts val="400"/>
              </a:spcAft>
            </a:pPr>
            <a:r>
              <a:rPr lang="vi-VN" sz="1600" dirty="0">
                <a:solidFill>
                  <a:schemeClr val="bg1"/>
                </a:solidFill>
                <a:latin typeface="Arimo" panose="020B0604020202020204" charset="0"/>
                <a:ea typeface="Arimo" panose="020B0604020202020204" charset="0"/>
                <a:cs typeface="Arimo" panose="020B0604020202020204" charset="0"/>
              </a:rPr>
              <a:t>Hoàn thành quá trình nhận dạng và hiển thị kết quả. </a:t>
            </a:r>
          </a:p>
          <a:p>
            <a:endParaRPr lang="vi-VN" sz="1600" dirty="0">
              <a:solidFill>
                <a:schemeClr val="bg1"/>
              </a:solidFill>
              <a:latin typeface="Arimo" panose="020B0604020202020204" charset="0"/>
              <a:ea typeface="Arimo" panose="020B0604020202020204" charset="0"/>
              <a:cs typeface="Arim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p:cTn id="13" dur="500" fill="hold"/>
                                        <p:tgtEl>
                                          <p:spTgt spid="51"/>
                                        </p:tgtEl>
                                        <p:attrNameLst>
                                          <p:attrName>ppt_w</p:attrName>
                                        </p:attrNameLst>
                                      </p:cBhvr>
                                      <p:tavLst>
                                        <p:tav tm="0">
                                          <p:val>
                                            <p:fltVal val="0"/>
                                          </p:val>
                                        </p:tav>
                                        <p:tav tm="100000">
                                          <p:val>
                                            <p:strVal val="#ppt_w"/>
                                          </p:val>
                                        </p:tav>
                                      </p:tavLst>
                                    </p:anim>
                                    <p:anim calcmode="lin" valueType="num">
                                      <p:cBhvr>
                                        <p:cTn id="14" dur="500" fill="hold"/>
                                        <p:tgtEl>
                                          <p:spTgt spid="51"/>
                                        </p:tgtEl>
                                        <p:attrNameLst>
                                          <p:attrName>ppt_h</p:attrName>
                                        </p:attrNameLst>
                                      </p:cBhvr>
                                      <p:tavLst>
                                        <p:tav tm="0">
                                          <p:val>
                                            <p:fltVal val="0"/>
                                          </p:val>
                                        </p:tav>
                                        <p:tav tm="100000">
                                          <p:val>
                                            <p:strVal val="#ppt_h"/>
                                          </p:val>
                                        </p:tav>
                                      </p:tavLst>
                                    </p:anim>
                                    <p:animEffect transition="in" filter="fade">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randombar(horizontal)">
                                      <p:cBhvr>
                                        <p:cTn id="20" dur="5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randombar(horizontal)">
                                      <p:cBhvr>
                                        <p:cTn id="2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4762861" y="1786255"/>
            <a:ext cx="8762277" cy="1135430"/>
            <a:chOff x="0" y="-40640"/>
            <a:chExt cx="11683037" cy="1513907"/>
          </a:xfrm>
        </p:grpSpPr>
        <p:sp>
          <p:nvSpPr>
            <p:cNvPr id="3" name="TextBox 3"/>
            <p:cNvSpPr txBox="1"/>
            <p:nvPr/>
          </p:nvSpPr>
          <p:spPr>
            <a:xfrm>
              <a:off x="0" y="-40640"/>
              <a:ext cx="11683037" cy="769620"/>
            </a:xfrm>
            <a:prstGeom prst="rect">
              <a:avLst/>
            </a:prstGeom>
          </p:spPr>
          <p:txBody>
            <a:bodyPr lIns="0" tIns="0" rIns="0" bIns="0" rtlCol="0" anchor="t">
              <a:spAutoFit/>
            </a:bodyPr>
            <a:lstStyle/>
            <a:p>
              <a:pPr algn="ctr">
                <a:lnSpc>
                  <a:spcPts val="4680"/>
                </a:lnSpc>
              </a:pPr>
              <a:r>
                <a:rPr lang="en-US" sz="3600" spc="107" dirty="0" err="1">
                  <a:solidFill>
                    <a:srgbClr val="37C9EF"/>
                  </a:solidFill>
                  <a:latin typeface="Clear Sans Bold"/>
                </a:rPr>
                <a:t>Nhận</a:t>
              </a:r>
              <a:r>
                <a:rPr lang="en-US" sz="3600" spc="107" dirty="0">
                  <a:solidFill>
                    <a:srgbClr val="37C9EF"/>
                  </a:solidFill>
                  <a:latin typeface="Clear Sans Bold"/>
                </a:rPr>
                <a:t> </a:t>
              </a:r>
              <a:r>
                <a:rPr lang="en-US" sz="3600" spc="107" dirty="0" err="1">
                  <a:solidFill>
                    <a:srgbClr val="37C9EF"/>
                  </a:solidFill>
                  <a:latin typeface="Clear Sans Bold"/>
                </a:rPr>
                <a:t>Dạng</a:t>
              </a:r>
              <a:r>
                <a:rPr lang="en-US" sz="3600" spc="107" dirty="0">
                  <a:solidFill>
                    <a:srgbClr val="37C9EF"/>
                  </a:solidFill>
                  <a:latin typeface="Clear Sans Bold"/>
                </a:rPr>
                <a:t> </a:t>
              </a:r>
              <a:r>
                <a:rPr lang="en-US" sz="3600" spc="107" dirty="0" err="1">
                  <a:solidFill>
                    <a:srgbClr val="37C9EF"/>
                  </a:solidFill>
                  <a:latin typeface="Clear Sans Bold"/>
                </a:rPr>
                <a:t>Tiền</a:t>
              </a:r>
              <a:endParaRPr lang="en-US" sz="3600" spc="107" dirty="0">
                <a:solidFill>
                  <a:srgbClr val="37C9EF"/>
                </a:solidFill>
                <a:latin typeface="Clear Sans Bold"/>
              </a:endParaRPr>
            </a:p>
          </p:txBody>
        </p:sp>
        <p:sp>
          <p:nvSpPr>
            <p:cNvPr id="4" name="TextBox 4"/>
            <p:cNvSpPr txBox="1"/>
            <p:nvPr/>
          </p:nvSpPr>
          <p:spPr>
            <a:xfrm>
              <a:off x="0" y="910378"/>
              <a:ext cx="11683037" cy="562889"/>
            </a:xfrm>
            <a:prstGeom prst="rect">
              <a:avLst/>
            </a:prstGeom>
          </p:spPr>
          <p:txBody>
            <a:bodyPr lIns="0" tIns="0" rIns="0" bIns="0" rtlCol="0" anchor="t">
              <a:spAutoFit/>
            </a:bodyPr>
            <a:lstStyle/>
            <a:p>
              <a:pPr algn="ctr">
                <a:lnSpc>
                  <a:spcPts val="3640"/>
                </a:lnSpc>
              </a:pPr>
              <a:r>
                <a:rPr lang="en-US" sz="2600" spc="130" dirty="0">
                  <a:solidFill>
                    <a:srgbClr val="FFFFFF"/>
                  </a:solidFill>
                  <a:latin typeface="Arimo"/>
                </a:rPr>
                <a:t>Quy </a:t>
              </a:r>
              <a:r>
                <a:rPr lang="en-US" sz="2600" spc="130" dirty="0" err="1">
                  <a:solidFill>
                    <a:srgbClr val="FFFFFF"/>
                  </a:solidFill>
                  <a:latin typeface="Arimo"/>
                </a:rPr>
                <a:t>trình</a:t>
              </a:r>
              <a:r>
                <a:rPr lang="en-US" sz="2600" spc="130" dirty="0">
                  <a:solidFill>
                    <a:srgbClr val="FFFFFF"/>
                  </a:solidFill>
                  <a:latin typeface="Arimo"/>
                </a:rPr>
                <a:t> 5 </a:t>
              </a:r>
              <a:r>
                <a:rPr lang="en-US" sz="2600" spc="130" dirty="0" err="1">
                  <a:solidFill>
                    <a:srgbClr val="FFFFFF"/>
                  </a:solidFill>
                  <a:latin typeface="Arimo"/>
                </a:rPr>
                <a:t>bước</a:t>
              </a:r>
              <a:endParaRPr lang="en-US" sz="2600" spc="130" dirty="0">
                <a:solidFill>
                  <a:srgbClr val="FFFFFF"/>
                </a:solidFill>
                <a:latin typeface="Arimo"/>
              </a:endParaRPr>
            </a:p>
          </p:txBody>
        </p:sp>
      </p:grpSp>
      <p:sp>
        <p:nvSpPr>
          <p:cNvPr id="9" name="Freeform 9"/>
          <p:cNvSpPr/>
          <p:nvPr/>
        </p:nvSpPr>
        <p:spPr>
          <a:xfrm>
            <a:off x="806869" y="4645660"/>
            <a:ext cx="3425825" cy="3425825"/>
          </a:xfrm>
          <a:custGeom>
            <a:avLst/>
            <a:gdLst/>
            <a:ahLst/>
            <a:cxnLst/>
            <a:rect l="l" t="t" r="r" b="b"/>
            <a:pathLst>
              <a:path w="3425825" h="3425825">
                <a:moveTo>
                  <a:pt x="0" y="0"/>
                </a:moveTo>
                <a:lnTo>
                  <a:pt x="3425825" y="0"/>
                </a:lnTo>
                <a:lnTo>
                  <a:pt x="3425825" y="3425825"/>
                </a:lnTo>
                <a:lnTo>
                  <a:pt x="0" y="34258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213894" y="5815072"/>
            <a:ext cx="2611775" cy="1052265"/>
            <a:chOff x="0" y="-29663"/>
            <a:chExt cx="3482366" cy="1403021"/>
          </a:xfrm>
        </p:grpSpPr>
        <p:sp>
          <p:nvSpPr>
            <p:cNvPr id="15" name="TextBox 15"/>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1</a:t>
              </a:r>
            </a:p>
          </p:txBody>
        </p:sp>
        <p:sp>
          <p:nvSpPr>
            <p:cNvPr id="16" name="TextBox 16"/>
            <p:cNvSpPr txBox="1"/>
            <p:nvPr/>
          </p:nvSpPr>
          <p:spPr>
            <a:xfrm>
              <a:off x="0" y="300328"/>
              <a:ext cx="3482366" cy="1073030"/>
            </a:xfrm>
            <a:prstGeom prst="rect">
              <a:avLst/>
            </a:prstGeom>
          </p:spPr>
          <p:txBody>
            <a:bodyPr lIns="0" tIns="0" rIns="0" bIns="0" rtlCol="0" anchor="t">
              <a:spAutoFit/>
            </a:bodyPr>
            <a:lstStyle/>
            <a:p>
              <a:pPr algn="ctr">
                <a:lnSpc>
                  <a:spcPts val="3300"/>
                </a:lnSpc>
              </a:pPr>
              <a:endParaRPr dirty="0"/>
            </a:p>
            <a:p>
              <a:pPr algn="ctr">
                <a:lnSpc>
                  <a:spcPts val="3300"/>
                </a:lnSpc>
              </a:pPr>
              <a:r>
                <a:rPr lang="en-US" sz="2200" dirty="0">
                  <a:solidFill>
                    <a:srgbClr val="FFFFFF"/>
                  </a:solidFill>
                  <a:latin typeface="Arimo"/>
                </a:rPr>
                <a:t>Thu </a:t>
              </a:r>
              <a:r>
                <a:rPr lang="en-US" sz="2200" dirty="0" err="1">
                  <a:solidFill>
                    <a:srgbClr val="FFFFFF"/>
                  </a:solidFill>
                  <a:latin typeface="Arimo"/>
                </a:rPr>
                <a:t>Nhập</a:t>
              </a:r>
              <a:r>
                <a:rPr lang="en-US" sz="2200" dirty="0">
                  <a:solidFill>
                    <a:srgbClr val="FFFFFF"/>
                  </a:solidFill>
                  <a:latin typeface="Arimo"/>
                </a:rPr>
                <a:t> </a:t>
              </a:r>
              <a:r>
                <a:rPr lang="en-US" sz="2200" dirty="0" err="1">
                  <a:solidFill>
                    <a:srgbClr val="FFFFFF"/>
                  </a:solidFill>
                  <a:latin typeface="Arimo"/>
                </a:rPr>
                <a:t>Dữ</a:t>
              </a:r>
              <a:r>
                <a:rPr lang="en-US" sz="2200" dirty="0">
                  <a:solidFill>
                    <a:srgbClr val="FFFFFF"/>
                  </a:solidFill>
                  <a:latin typeface="Arimo"/>
                </a:rPr>
                <a:t> </a:t>
              </a:r>
              <a:r>
                <a:rPr lang="en-US" sz="2200" dirty="0" err="1">
                  <a:solidFill>
                    <a:srgbClr val="FFFFFF"/>
                  </a:solidFill>
                  <a:latin typeface="Arimo"/>
                </a:rPr>
                <a:t>Liệu</a:t>
              </a:r>
              <a:endParaRPr lang="en-US" sz="2200" dirty="0">
                <a:solidFill>
                  <a:srgbClr val="FFFFFF"/>
                </a:solidFill>
                <a:latin typeface="Arimo"/>
              </a:endParaRPr>
            </a:p>
          </p:txBody>
        </p:sp>
      </p:grpSp>
    </p:spTree>
    <p:extLst>
      <p:ext uri="{BB962C8B-B14F-4D97-AF65-F5344CB8AC3E}">
        <p14:creationId xmlns:p14="http://schemas.microsoft.com/office/powerpoint/2010/main" val="341872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80">
                                          <p:stCondLst>
                                            <p:cond delay="0"/>
                                          </p:stCondLst>
                                        </p:cTn>
                                        <p:tgtEl>
                                          <p:spTgt spid="14"/>
                                        </p:tgtEl>
                                      </p:cBhvr>
                                    </p:animEffect>
                                    <p:anim calcmode="lin" valueType="num">
                                      <p:cBhvr>
                                        <p:cTn id="31"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6" dur="26">
                                          <p:stCondLst>
                                            <p:cond delay="650"/>
                                          </p:stCondLst>
                                        </p:cTn>
                                        <p:tgtEl>
                                          <p:spTgt spid="14"/>
                                        </p:tgtEl>
                                      </p:cBhvr>
                                      <p:to x="100000" y="60000"/>
                                    </p:animScale>
                                    <p:animScale>
                                      <p:cBhvr>
                                        <p:cTn id="37" dur="166" decel="50000">
                                          <p:stCondLst>
                                            <p:cond delay="676"/>
                                          </p:stCondLst>
                                        </p:cTn>
                                        <p:tgtEl>
                                          <p:spTgt spid="14"/>
                                        </p:tgtEl>
                                      </p:cBhvr>
                                      <p:to x="100000" y="100000"/>
                                    </p:animScale>
                                    <p:animScale>
                                      <p:cBhvr>
                                        <p:cTn id="38" dur="26">
                                          <p:stCondLst>
                                            <p:cond delay="1312"/>
                                          </p:stCondLst>
                                        </p:cTn>
                                        <p:tgtEl>
                                          <p:spTgt spid="14"/>
                                        </p:tgtEl>
                                      </p:cBhvr>
                                      <p:to x="100000" y="80000"/>
                                    </p:animScale>
                                    <p:animScale>
                                      <p:cBhvr>
                                        <p:cTn id="39" dur="166" decel="50000">
                                          <p:stCondLst>
                                            <p:cond delay="1338"/>
                                          </p:stCondLst>
                                        </p:cTn>
                                        <p:tgtEl>
                                          <p:spTgt spid="14"/>
                                        </p:tgtEl>
                                      </p:cBhvr>
                                      <p:to x="100000" y="100000"/>
                                    </p:animScale>
                                    <p:animScale>
                                      <p:cBhvr>
                                        <p:cTn id="40" dur="26">
                                          <p:stCondLst>
                                            <p:cond delay="1642"/>
                                          </p:stCondLst>
                                        </p:cTn>
                                        <p:tgtEl>
                                          <p:spTgt spid="14"/>
                                        </p:tgtEl>
                                      </p:cBhvr>
                                      <p:to x="100000" y="90000"/>
                                    </p:animScale>
                                    <p:animScale>
                                      <p:cBhvr>
                                        <p:cTn id="41" dur="166" decel="50000">
                                          <p:stCondLst>
                                            <p:cond delay="1668"/>
                                          </p:stCondLst>
                                        </p:cTn>
                                        <p:tgtEl>
                                          <p:spTgt spid="14"/>
                                        </p:tgtEl>
                                      </p:cBhvr>
                                      <p:to x="100000" y="100000"/>
                                    </p:animScale>
                                    <p:animScale>
                                      <p:cBhvr>
                                        <p:cTn id="42" dur="26">
                                          <p:stCondLst>
                                            <p:cond delay="1808"/>
                                          </p:stCondLst>
                                        </p:cTn>
                                        <p:tgtEl>
                                          <p:spTgt spid="14"/>
                                        </p:tgtEl>
                                      </p:cBhvr>
                                      <p:to x="100000" y="95000"/>
                                    </p:animScale>
                                    <p:animScale>
                                      <p:cBhvr>
                                        <p:cTn id="43"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29400" y="741401"/>
            <a:ext cx="10344150" cy="2530494"/>
            <a:chOff x="-2922693" y="2192744"/>
            <a:chExt cx="10415693" cy="3761616"/>
          </a:xfrm>
        </p:grpSpPr>
        <p:sp>
          <p:nvSpPr>
            <p:cNvPr id="3" name="TextBox 3"/>
            <p:cNvSpPr txBox="1"/>
            <p:nvPr/>
          </p:nvSpPr>
          <p:spPr>
            <a:xfrm>
              <a:off x="-2922693" y="2192744"/>
              <a:ext cx="7493000" cy="541392"/>
            </a:xfrm>
            <a:prstGeom prst="rect">
              <a:avLst/>
            </a:prstGeom>
          </p:spPr>
          <p:txBody>
            <a:bodyPr lIns="0" tIns="0" rIns="0" bIns="0" rtlCol="0" anchor="t">
              <a:spAutoFit/>
            </a:bodyPr>
            <a:lstStyle/>
            <a:p>
              <a:pPr lvl="0" algn="r">
                <a:lnSpc>
                  <a:spcPct val="150000"/>
                </a:lnSpc>
                <a:spcBef>
                  <a:spcPts val="400"/>
                </a:spcBef>
                <a:spcAft>
                  <a:spcPts val="400"/>
                </a:spcAft>
              </a:pPr>
              <a:r>
                <a:rPr lang="vi-VN" sz="1800" b="1" dirty="0">
                  <a:effectLst/>
                  <a:latin typeface="Arimo Bold" panose="020B0604020202020204" charset="0"/>
                  <a:ea typeface="Arimo Bold" panose="020B0604020202020204" charset="0"/>
                  <a:cs typeface="Arimo Bold" panose="020B0604020202020204" charset="0"/>
                </a:rPr>
                <a:t>THU NHẬP HÌNH ẢNH TRỰC TIẾP</a:t>
              </a:r>
              <a:endParaRPr lang="vi-VN" sz="1800" dirty="0">
                <a:effectLst/>
                <a:latin typeface="Arimo Bold" panose="020B0604020202020204" charset="0"/>
                <a:ea typeface="Arimo Bold" panose="020B0604020202020204" charset="0"/>
                <a:cs typeface="Arimo Bold" panose="020B0604020202020204" charset="0"/>
              </a:endParaRPr>
            </a:p>
          </p:txBody>
        </p:sp>
        <p:sp>
          <p:nvSpPr>
            <p:cNvPr id="4" name="TextBox 4"/>
            <p:cNvSpPr txBox="1"/>
            <p:nvPr/>
          </p:nvSpPr>
          <p:spPr>
            <a:xfrm>
              <a:off x="0" y="2863850"/>
              <a:ext cx="7493000" cy="3090510"/>
            </a:xfrm>
            <a:prstGeom prst="rect">
              <a:avLst/>
            </a:prstGeom>
          </p:spPr>
          <p:txBody>
            <a:bodyPr lIns="0" tIns="0" rIns="0" bIns="0" rtlCol="0" anchor="t">
              <a:spAutoFit/>
            </a:bodyPr>
            <a:lstStyle/>
            <a:p>
              <a:pPr marL="817245" indent="367030">
                <a:lnSpc>
                  <a:spcPct val="150000"/>
                </a:lnSpc>
                <a:spcBef>
                  <a:spcPts val="400"/>
                </a:spcBef>
              </a:pPr>
              <a:r>
                <a:rPr lang="vi-VN" sz="1800" dirty="0">
                  <a:effectLst/>
                  <a:latin typeface="Arimo" panose="020B0604020202020204" charset="0"/>
                  <a:ea typeface="Arimo" panose="020B0604020202020204" charset="0"/>
                  <a:cs typeface="Arimo" panose="020B0604020202020204" charset="0"/>
                </a:rPr>
                <a:t>Sử dụng điện thoại hoặc máy ảnh để chụp ảnh các tờ tiền. Đảm bảo rằng hình ảnh được chụp từ các góc độ và điều kiện ánh sáng khác nhau để có bộ dữ liệu đa dạng hơn.</a:t>
              </a:r>
            </a:p>
            <a:p>
              <a:pPr marL="817245" indent="367030">
                <a:lnSpc>
                  <a:spcPct val="150000"/>
                </a:lnSpc>
                <a:spcBef>
                  <a:spcPts val="400"/>
                </a:spcBef>
              </a:pPr>
              <a:r>
                <a:rPr lang="vi-VN" sz="1800" dirty="0">
                  <a:effectLst/>
                  <a:latin typeface="Arimo" panose="020B0604020202020204" charset="0"/>
                  <a:ea typeface="Arimo" panose="020B0604020202020204" charset="0"/>
                  <a:cs typeface="Arimo" panose="020B0604020202020204" charset="0"/>
                </a:rPr>
                <a:t>Sau là hình ảnh về những ảnh đã được dùng để làm dữ liệu cho chương trình </a:t>
              </a:r>
            </a:p>
          </p:txBody>
        </p:sp>
      </p:grpSp>
      <p:grpSp>
        <p:nvGrpSpPr>
          <p:cNvPr id="10" name="Group 10"/>
          <p:cNvGrpSpPr/>
          <p:nvPr/>
        </p:nvGrpSpPr>
        <p:grpSpPr>
          <a:xfrm>
            <a:off x="4067175" y="1075048"/>
            <a:ext cx="5619750" cy="2148841"/>
            <a:chOff x="190500" y="2393021"/>
            <a:chExt cx="7493000" cy="2865120"/>
          </a:xfrm>
        </p:grpSpPr>
        <p:sp>
          <p:nvSpPr>
            <p:cNvPr id="11" name="TextBox 11"/>
            <p:cNvSpPr txBox="1"/>
            <p:nvPr/>
          </p:nvSpPr>
          <p:spPr>
            <a:xfrm>
              <a:off x="190500" y="2393021"/>
              <a:ext cx="7493000" cy="485602"/>
            </a:xfrm>
            <a:prstGeom prst="rect">
              <a:avLst/>
            </a:prstGeom>
          </p:spPr>
          <p:txBody>
            <a:bodyPr lIns="0" tIns="0" rIns="0" bIns="0" rtlCol="0" anchor="t">
              <a:spAutoFit/>
            </a:bodyPr>
            <a:lstStyle/>
            <a:p>
              <a:pPr marL="817245" indent="367030" algn="just">
                <a:lnSpc>
                  <a:spcPct val="150000"/>
                </a:lnSpc>
                <a:spcAft>
                  <a:spcPts val="400"/>
                </a:spcAft>
              </a:pPr>
              <a:r>
                <a:rPr lang="vi-VN" b="1" dirty="0">
                  <a:effectLst/>
                  <a:latin typeface="Arimo Bold" panose="020B0604020202020204" charset="0"/>
                  <a:ea typeface="Arimo Bold" panose="020B0604020202020204" charset="0"/>
                  <a:cs typeface="Arimo Bold" panose="020B0604020202020204" charset="0"/>
                </a:rPr>
                <a:t>THU NHẬP HÌNH ẢNH TRÊN INTERNET</a:t>
              </a:r>
              <a:endParaRPr lang="vi-VN" dirty="0">
                <a:effectLst/>
                <a:latin typeface="Arimo Bold" panose="020B0604020202020204" charset="0"/>
                <a:ea typeface="Arimo Bold" panose="020B0604020202020204" charset="0"/>
                <a:cs typeface="Arimo Bold" panose="020B0604020202020204" charset="0"/>
              </a:endParaRPr>
            </a:p>
          </p:txBody>
        </p:sp>
        <p:sp>
          <p:nvSpPr>
            <p:cNvPr id="12" name="TextBox 12"/>
            <p:cNvSpPr txBox="1"/>
            <p:nvPr/>
          </p:nvSpPr>
          <p:spPr>
            <a:xfrm>
              <a:off x="190500" y="3110546"/>
              <a:ext cx="7493000" cy="2147595"/>
            </a:xfrm>
            <a:prstGeom prst="rect">
              <a:avLst/>
            </a:prstGeom>
          </p:spPr>
          <p:txBody>
            <a:bodyPr lIns="0" tIns="0" rIns="0" bIns="0" rtlCol="0" anchor="t">
              <a:spAutoFit/>
            </a:bodyPr>
            <a:lstStyle/>
            <a:p>
              <a:pPr marL="817245" indent="367030" algn="just">
                <a:lnSpc>
                  <a:spcPct val="150000"/>
                </a:lnSpc>
                <a:spcBef>
                  <a:spcPts val="400"/>
                </a:spcBef>
                <a:spcAft>
                  <a:spcPts val="400"/>
                </a:spcAft>
              </a:pPr>
              <a:r>
                <a:rPr lang="vi-VN" sz="1800" dirty="0">
                  <a:effectLst/>
                  <a:latin typeface="Arimo" panose="020B0604020202020204" charset="0"/>
                  <a:ea typeface="Arimo" panose="020B0604020202020204" charset="0"/>
                  <a:cs typeface="Arimo" panose="020B0604020202020204" charset="0"/>
                </a:rPr>
                <a:t>Sử dụng các công cụ tìm kiếm hình ảnh như </a:t>
              </a:r>
              <a:r>
                <a:rPr lang="vi-VN" sz="1800" dirty="0" err="1">
                  <a:effectLst/>
                  <a:latin typeface="Arimo" panose="020B0604020202020204" charset="0"/>
                  <a:ea typeface="Arimo" panose="020B0604020202020204" charset="0"/>
                  <a:cs typeface="Arimo" panose="020B0604020202020204" charset="0"/>
                </a:rPr>
                <a:t>Google</a:t>
              </a:r>
              <a:r>
                <a:rPr lang="vi-VN" sz="1800" dirty="0">
                  <a:effectLst/>
                  <a:latin typeface="Arimo" panose="020B0604020202020204" charset="0"/>
                  <a:ea typeface="Arimo" panose="020B0604020202020204" charset="0"/>
                  <a:cs typeface="Arimo" panose="020B0604020202020204" charset="0"/>
                </a:rPr>
                <a:t> </a:t>
              </a:r>
              <a:r>
                <a:rPr lang="vi-VN" sz="1800" dirty="0" err="1">
                  <a:effectLst/>
                  <a:latin typeface="Arimo" panose="020B0604020202020204" charset="0"/>
                  <a:ea typeface="Arimo" panose="020B0604020202020204" charset="0"/>
                  <a:cs typeface="Arimo" panose="020B0604020202020204" charset="0"/>
                </a:rPr>
                <a:t>Images</a:t>
              </a:r>
              <a:r>
                <a:rPr lang="vi-VN" sz="1800" dirty="0">
                  <a:effectLst/>
                  <a:latin typeface="Arimo" panose="020B0604020202020204" charset="0"/>
                  <a:ea typeface="Arimo" panose="020B0604020202020204" charset="0"/>
                  <a:cs typeface="Arimo" panose="020B0604020202020204" charset="0"/>
                </a:rPr>
                <a:t> để tìm kiếm và tải xuống các hình ảnh của các tờ tiền với các mệnh giá khác nhau. </a:t>
              </a:r>
            </a:p>
          </p:txBody>
        </p:sp>
      </p:grpSp>
      <p:sp>
        <p:nvSpPr>
          <p:cNvPr id="18" name="AutoShape 18"/>
          <p:cNvSpPr/>
          <p:nvPr/>
        </p:nvSpPr>
        <p:spPr>
          <a:xfrm>
            <a:off x="9962648" y="0"/>
            <a:ext cx="190500" cy="3429000"/>
          </a:xfrm>
          <a:prstGeom prst="rect">
            <a:avLst/>
          </a:prstGeom>
          <a:solidFill>
            <a:srgbClr val="3EDAD8"/>
          </a:solidFill>
        </p:spPr>
      </p:sp>
      <p:sp>
        <p:nvSpPr>
          <p:cNvPr id="19" name="AutoShape 19"/>
          <p:cNvSpPr/>
          <p:nvPr/>
        </p:nvSpPr>
        <p:spPr>
          <a:xfrm>
            <a:off x="16973550" y="0"/>
            <a:ext cx="190500" cy="3429000"/>
          </a:xfrm>
          <a:prstGeom prst="rect">
            <a:avLst/>
          </a:prstGeom>
          <a:solidFill>
            <a:srgbClr val="3EDAD8"/>
          </a:solidFill>
        </p:spPr>
      </p:sp>
      <p:sp>
        <p:nvSpPr>
          <p:cNvPr id="22" name="Freeform 22"/>
          <p:cNvSpPr/>
          <p:nvPr/>
        </p:nvSpPr>
        <p:spPr>
          <a:xfrm>
            <a:off x="0" y="0"/>
            <a:ext cx="3238500" cy="10287000"/>
          </a:xfrm>
          <a:custGeom>
            <a:avLst/>
            <a:gdLst/>
            <a:ahLst/>
            <a:cxnLst/>
            <a:rect l="l" t="t" r="r" b="b"/>
            <a:pathLst>
              <a:path w="3238500" h="10287000">
                <a:moveTo>
                  <a:pt x="0" y="0"/>
                </a:moveTo>
                <a:lnTo>
                  <a:pt x="3238500" y="0"/>
                </a:lnTo>
                <a:lnTo>
                  <a:pt x="3238500" y="10287000"/>
                </a:lnTo>
                <a:lnTo>
                  <a:pt x="0" y="10287000"/>
                </a:lnTo>
                <a:lnTo>
                  <a:pt x="0" y="0"/>
                </a:lnTo>
                <a:close/>
              </a:path>
            </a:pathLst>
          </a:custGeom>
          <a:blipFill>
            <a:blip r:embed="rId2">
              <a:alphaModFix amt="90000"/>
            </a:blip>
            <a:stretch>
              <a:fillRect l="-304854" r="-71913"/>
            </a:stretch>
          </a:blipFill>
        </p:spPr>
      </p:sp>
      <p:sp>
        <p:nvSpPr>
          <p:cNvPr id="23" name="AutoShape 23"/>
          <p:cNvSpPr/>
          <p:nvPr/>
        </p:nvSpPr>
        <p:spPr>
          <a:xfrm>
            <a:off x="3048000" y="0"/>
            <a:ext cx="190500" cy="9258300"/>
          </a:xfrm>
          <a:prstGeom prst="rect">
            <a:avLst/>
          </a:prstGeom>
          <a:solidFill>
            <a:srgbClr val="3EDAD8"/>
          </a:solidFill>
        </p:spPr>
      </p:sp>
      <p:sp>
        <p:nvSpPr>
          <p:cNvPr id="24" name="AutoShape 24"/>
          <p:cNvSpPr/>
          <p:nvPr/>
        </p:nvSpPr>
        <p:spPr>
          <a:xfrm>
            <a:off x="0" y="1028700"/>
            <a:ext cx="190500" cy="9258300"/>
          </a:xfrm>
          <a:prstGeom prst="rect">
            <a:avLst/>
          </a:prstGeom>
          <a:solidFill>
            <a:srgbClr val="3EDAD8"/>
          </a:solidFill>
        </p:spPr>
      </p:sp>
      <p:sp>
        <p:nvSpPr>
          <p:cNvPr id="25" name="TextBox 3">
            <a:extLst>
              <a:ext uri="{FF2B5EF4-FFF2-40B4-BE49-F238E27FC236}">
                <a16:creationId xmlns:a16="http://schemas.microsoft.com/office/drawing/2014/main" id="{9BF6EADD-CCA6-DC1F-7965-0B1680FCD4FB}"/>
              </a:ext>
            </a:extLst>
          </p:cNvPr>
          <p:cNvSpPr txBox="1"/>
          <p:nvPr/>
        </p:nvSpPr>
        <p:spPr>
          <a:xfrm>
            <a:off x="745678" y="125254"/>
            <a:ext cx="8762277" cy="577215"/>
          </a:xfrm>
          <a:prstGeom prst="rect">
            <a:avLst/>
          </a:prstGeom>
        </p:spPr>
        <p:txBody>
          <a:bodyPr lIns="0" tIns="0" rIns="0" bIns="0" rtlCol="0" anchor="t">
            <a:spAutoFit/>
          </a:bodyPr>
          <a:lstStyle/>
          <a:p>
            <a:pPr algn="ctr">
              <a:lnSpc>
                <a:spcPts val="4680"/>
              </a:lnSpc>
            </a:pPr>
            <a:r>
              <a:rPr lang="en-US" sz="3600" spc="107" dirty="0">
                <a:solidFill>
                  <a:srgbClr val="37C9EF"/>
                </a:solidFill>
                <a:latin typeface="Clear Sans Bold"/>
              </a:rPr>
              <a:t>Thu </a:t>
            </a:r>
            <a:r>
              <a:rPr lang="en-US" sz="3600" spc="107" dirty="0" err="1">
                <a:solidFill>
                  <a:srgbClr val="37C9EF"/>
                </a:solidFill>
                <a:latin typeface="Clear Sans Bold"/>
              </a:rPr>
              <a:t>Nhập</a:t>
            </a:r>
            <a:r>
              <a:rPr lang="en-US" sz="3600" spc="107" dirty="0">
                <a:solidFill>
                  <a:srgbClr val="37C9EF"/>
                </a:solidFill>
                <a:latin typeface="Clear Sans Bold"/>
              </a:rPr>
              <a:t> </a:t>
            </a:r>
            <a:r>
              <a:rPr lang="en-US" sz="3600" spc="107" dirty="0" err="1">
                <a:solidFill>
                  <a:srgbClr val="37C9EF"/>
                </a:solidFill>
                <a:latin typeface="Clear Sans Bold"/>
              </a:rPr>
              <a:t>Dữ</a:t>
            </a:r>
            <a:r>
              <a:rPr lang="en-US" sz="3600" spc="107" dirty="0">
                <a:solidFill>
                  <a:srgbClr val="37C9EF"/>
                </a:solidFill>
                <a:latin typeface="Clear Sans Bold"/>
              </a:rPr>
              <a:t> </a:t>
            </a:r>
            <a:r>
              <a:rPr lang="en-US" sz="3600" spc="107" dirty="0" err="1">
                <a:solidFill>
                  <a:srgbClr val="37C9EF"/>
                </a:solidFill>
                <a:latin typeface="Clear Sans Bold"/>
              </a:rPr>
              <a:t>Liệu</a:t>
            </a:r>
            <a:endParaRPr lang="en-US" sz="3600" spc="107" dirty="0">
              <a:solidFill>
                <a:srgbClr val="37C9EF"/>
              </a:solidFill>
              <a:latin typeface="Clear Sans Bold"/>
            </a:endParaRPr>
          </a:p>
        </p:txBody>
      </p:sp>
      <p:sp>
        <p:nvSpPr>
          <p:cNvPr id="26" name="Freeform 5">
            <a:extLst>
              <a:ext uri="{FF2B5EF4-FFF2-40B4-BE49-F238E27FC236}">
                <a16:creationId xmlns:a16="http://schemas.microsoft.com/office/drawing/2014/main" id="{9501678B-D1DC-0414-9602-6C18A3E292DC}"/>
              </a:ext>
            </a:extLst>
          </p:cNvPr>
          <p:cNvSpPr/>
          <p:nvPr/>
        </p:nvSpPr>
        <p:spPr>
          <a:xfrm>
            <a:off x="3114675" y="1181155"/>
            <a:ext cx="1428750" cy="1428750"/>
          </a:xfrm>
          <a:custGeom>
            <a:avLst/>
            <a:gdLst/>
            <a:ahLst/>
            <a:cxnLst/>
            <a:rect l="l" t="t" r="r" b="b"/>
            <a:pathLst>
              <a:path w="1905000" h="1905000">
                <a:moveTo>
                  <a:pt x="0" y="0"/>
                </a:moveTo>
                <a:lnTo>
                  <a:pt x="1905000" y="0"/>
                </a:lnTo>
                <a:lnTo>
                  <a:pt x="1905000" y="1905000"/>
                </a:lnTo>
                <a:lnTo>
                  <a:pt x="0" y="190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28" name="Hình ảnh 27">
            <a:extLst>
              <a:ext uri="{FF2B5EF4-FFF2-40B4-BE49-F238E27FC236}">
                <a16:creationId xmlns:a16="http://schemas.microsoft.com/office/drawing/2014/main" id="{FCD8CC8C-662B-BC15-2653-70A1009D8D1E}"/>
              </a:ext>
            </a:extLst>
          </p:cNvPr>
          <p:cNvPicPr>
            <a:picLocks noChangeAspect="1"/>
          </p:cNvPicPr>
          <p:nvPr/>
        </p:nvPicPr>
        <p:blipFill rotWithShape="1">
          <a:blip r:embed="rId5">
            <a:extLst>
              <a:ext uri="{28A0092B-C50C-407E-A947-70E740481C1C}">
                <a14:useLocalDpi xmlns:a14="http://schemas.microsoft.com/office/drawing/2010/main" val="0"/>
              </a:ext>
            </a:extLst>
          </a:blip>
          <a:srcRect l="8277" t="12996" r="1531" b="719"/>
          <a:stretch/>
        </p:blipFill>
        <p:spPr>
          <a:xfrm>
            <a:off x="5565536" y="3801579"/>
            <a:ext cx="11034326" cy="5676621"/>
          </a:xfrm>
          <a:prstGeom prst="rect">
            <a:avLst/>
          </a:prstGeom>
        </p:spPr>
      </p:pic>
      <p:sp>
        <p:nvSpPr>
          <p:cNvPr id="29" name="AutoShape 19">
            <a:extLst>
              <a:ext uri="{FF2B5EF4-FFF2-40B4-BE49-F238E27FC236}">
                <a16:creationId xmlns:a16="http://schemas.microsoft.com/office/drawing/2014/main" id="{E377942F-9BA6-CB54-74C7-5ED038DA8D89}"/>
              </a:ext>
            </a:extLst>
          </p:cNvPr>
          <p:cNvSpPr/>
          <p:nvPr/>
        </p:nvSpPr>
        <p:spPr>
          <a:xfrm>
            <a:off x="16599862" y="3883566"/>
            <a:ext cx="240338" cy="5374734"/>
          </a:xfrm>
          <a:prstGeom prst="rect">
            <a:avLst/>
          </a:prstGeom>
          <a:solidFill>
            <a:srgbClr val="3EDAD8"/>
          </a:solidFill>
        </p:spPr>
      </p:sp>
      <p:sp>
        <p:nvSpPr>
          <p:cNvPr id="30" name="AutoShape 19">
            <a:extLst>
              <a:ext uri="{FF2B5EF4-FFF2-40B4-BE49-F238E27FC236}">
                <a16:creationId xmlns:a16="http://schemas.microsoft.com/office/drawing/2014/main" id="{BF9EDF1C-6652-DC00-CD12-615A20FB9C8A}"/>
              </a:ext>
            </a:extLst>
          </p:cNvPr>
          <p:cNvSpPr/>
          <p:nvPr/>
        </p:nvSpPr>
        <p:spPr>
          <a:xfrm>
            <a:off x="5445367" y="3837218"/>
            <a:ext cx="240338" cy="5374734"/>
          </a:xfrm>
          <a:prstGeom prst="rect">
            <a:avLst/>
          </a:prstGeom>
          <a:solidFill>
            <a:srgbClr val="3EDAD8"/>
          </a:solidFill>
        </p:spPr>
      </p:sp>
    </p:spTree>
    <p:extLst>
      <p:ext uri="{BB962C8B-B14F-4D97-AF65-F5344CB8AC3E}">
        <p14:creationId xmlns:p14="http://schemas.microsoft.com/office/powerpoint/2010/main" val="213384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par>
                                <p:cTn id="14" presetID="21" presetClass="entr" presetSubtype="1"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heel(1)">
                                      <p:cBhvr>
                                        <p:cTn id="16" dur="2000"/>
                                        <p:tgtEl>
                                          <p:spTgt spid="18"/>
                                        </p:tgtEl>
                                      </p:cBhvr>
                                    </p:animEffect>
                                  </p:childTnLst>
                                </p:cTn>
                              </p:par>
                              <p:par>
                                <p:cTn id="17" presetID="21" presetClass="entr" presetSubtype="1"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heel(1)">
                                      <p:cBhvr>
                                        <p:cTn id="19" dur="20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heel(1)">
                                      <p:cBhvr>
                                        <p:cTn id="24" dur="2000"/>
                                        <p:tgtEl>
                                          <p:spTgt spid="2"/>
                                        </p:tgtEl>
                                      </p:cBhvr>
                                    </p:animEffect>
                                  </p:childTnLst>
                                </p:cTn>
                              </p:par>
                              <p:par>
                                <p:cTn id="25" presetID="21" presetClass="entr" presetSubtype="1"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heel(1)">
                                      <p:cBhvr>
                                        <p:cTn id="27" dur="2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heel(1)">
                                      <p:cBhvr>
                                        <p:cTn id="32" dur="2000"/>
                                        <p:tgtEl>
                                          <p:spTgt spid="30"/>
                                        </p:tgtEl>
                                      </p:cBhvr>
                                    </p:animEffect>
                                  </p:childTnLst>
                                </p:cTn>
                              </p:par>
                              <p:par>
                                <p:cTn id="33" presetID="21" presetClass="entr" presetSubtype="1"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heel(1)">
                                      <p:cBhvr>
                                        <p:cTn id="35" dur="2000"/>
                                        <p:tgtEl>
                                          <p:spTgt spid="28"/>
                                        </p:tgtEl>
                                      </p:cBhvr>
                                    </p:animEffect>
                                  </p:childTnLst>
                                </p:cTn>
                              </p:par>
                              <p:par>
                                <p:cTn id="36" presetID="21" presetClass="entr" presetSubtype="1"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heel(1)">
                                      <p:cBhvr>
                                        <p:cTn id="38"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4762861" y="1786255"/>
            <a:ext cx="8762277" cy="1135430"/>
            <a:chOff x="0" y="-40640"/>
            <a:chExt cx="11683037" cy="1513907"/>
          </a:xfrm>
        </p:grpSpPr>
        <p:sp>
          <p:nvSpPr>
            <p:cNvPr id="3" name="TextBox 3"/>
            <p:cNvSpPr txBox="1"/>
            <p:nvPr/>
          </p:nvSpPr>
          <p:spPr>
            <a:xfrm>
              <a:off x="0" y="-40640"/>
              <a:ext cx="11683037" cy="769620"/>
            </a:xfrm>
            <a:prstGeom prst="rect">
              <a:avLst/>
            </a:prstGeom>
          </p:spPr>
          <p:txBody>
            <a:bodyPr lIns="0" tIns="0" rIns="0" bIns="0" rtlCol="0" anchor="t">
              <a:spAutoFit/>
            </a:bodyPr>
            <a:lstStyle/>
            <a:p>
              <a:pPr algn="ctr">
                <a:lnSpc>
                  <a:spcPts val="4680"/>
                </a:lnSpc>
              </a:pPr>
              <a:r>
                <a:rPr lang="en-US" sz="3600" spc="107" dirty="0" err="1">
                  <a:solidFill>
                    <a:srgbClr val="37C9EF"/>
                  </a:solidFill>
                  <a:latin typeface="Clear Sans Bold"/>
                </a:rPr>
                <a:t>Nhận</a:t>
              </a:r>
              <a:r>
                <a:rPr lang="en-US" sz="3600" spc="107" dirty="0">
                  <a:solidFill>
                    <a:srgbClr val="37C9EF"/>
                  </a:solidFill>
                  <a:latin typeface="Clear Sans Bold"/>
                </a:rPr>
                <a:t> </a:t>
              </a:r>
              <a:r>
                <a:rPr lang="en-US" sz="3600" spc="107" dirty="0" err="1">
                  <a:solidFill>
                    <a:srgbClr val="37C9EF"/>
                  </a:solidFill>
                  <a:latin typeface="Clear Sans Bold"/>
                </a:rPr>
                <a:t>Dạng</a:t>
              </a:r>
              <a:r>
                <a:rPr lang="en-US" sz="3600" spc="107" dirty="0">
                  <a:solidFill>
                    <a:srgbClr val="37C9EF"/>
                  </a:solidFill>
                  <a:latin typeface="Clear Sans Bold"/>
                </a:rPr>
                <a:t> </a:t>
              </a:r>
              <a:r>
                <a:rPr lang="en-US" sz="3600" spc="107" dirty="0" err="1">
                  <a:solidFill>
                    <a:srgbClr val="37C9EF"/>
                  </a:solidFill>
                  <a:latin typeface="Clear Sans Bold"/>
                </a:rPr>
                <a:t>Tiền</a:t>
              </a:r>
              <a:endParaRPr lang="en-US" sz="3600" spc="107" dirty="0">
                <a:solidFill>
                  <a:srgbClr val="37C9EF"/>
                </a:solidFill>
                <a:latin typeface="Clear Sans Bold"/>
              </a:endParaRPr>
            </a:p>
          </p:txBody>
        </p:sp>
        <p:sp>
          <p:nvSpPr>
            <p:cNvPr id="4" name="TextBox 4"/>
            <p:cNvSpPr txBox="1"/>
            <p:nvPr/>
          </p:nvSpPr>
          <p:spPr>
            <a:xfrm>
              <a:off x="0" y="910378"/>
              <a:ext cx="11683037" cy="562889"/>
            </a:xfrm>
            <a:prstGeom prst="rect">
              <a:avLst/>
            </a:prstGeom>
          </p:spPr>
          <p:txBody>
            <a:bodyPr lIns="0" tIns="0" rIns="0" bIns="0" rtlCol="0" anchor="t">
              <a:spAutoFit/>
            </a:bodyPr>
            <a:lstStyle/>
            <a:p>
              <a:pPr algn="ctr">
                <a:lnSpc>
                  <a:spcPts val="3640"/>
                </a:lnSpc>
              </a:pPr>
              <a:r>
                <a:rPr lang="en-US" sz="2600" spc="130" dirty="0">
                  <a:solidFill>
                    <a:srgbClr val="FFFFFF"/>
                  </a:solidFill>
                  <a:latin typeface="Arimo"/>
                </a:rPr>
                <a:t>Quy </a:t>
              </a:r>
              <a:r>
                <a:rPr lang="en-US" sz="2600" spc="130" dirty="0" err="1">
                  <a:solidFill>
                    <a:srgbClr val="FFFFFF"/>
                  </a:solidFill>
                  <a:latin typeface="Arimo"/>
                </a:rPr>
                <a:t>trình</a:t>
              </a:r>
              <a:r>
                <a:rPr lang="en-US" sz="2600" spc="130" dirty="0">
                  <a:solidFill>
                    <a:srgbClr val="FFFFFF"/>
                  </a:solidFill>
                  <a:latin typeface="Arimo"/>
                </a:rPr>
                <a:t> 5 </a:t>
              </a:r>
              <a:r>
                <a:rPr lang="en-US" sz="2600" spc="130" dirty="0" err="1">
                  <a:solidFill>
                    <a:srgbClr val="FFFFFF"/>
                  </a:solidFill>
                  <a:latin typeface="Arimo"/>
                </a:rPr>
                <a:t>bước</a:t>
              </a:r>
              <a:endParaRPr lang="en-US" sz="2600" spc="130" dirty="0">
                <a:solidFill>
                  <a:srgbClr val="FFFFFF"/>
                </a:solidFill>
                <a:latin typeface="Arimo"/>
              </a:endParaRPr>
            </a:p>
          </p:txBody>
        </p:sp>
      </p:grpSp>
      <p:sp>
        <p:nvSpPr>
          <p:cNvPr id="6" name="Freeform 6"/>
          <p:cNvSpPr/>
          <p:nvPr/>
        </p:nvSpPr>
        <p:spPr>
          <a:xfrm>
            <a:off x="3737394" y="4264660"/>
            <a:ext cx="4187825" cy="4187825"/>
          </a:xfrm>
          <a:custGeom>
            <a:avLst/>
            <a:gdLst/>
            <a:ahLst/>
            <a:cxnLst/>
            <a:rect l="l" t="t" r="r" b="b"/>
            <a:pathLst>
              <a:path w="4187825" h="4187825">
                <a:moveTo>
                  <a:pt x="0" y="0"/>
                </a:moveTo>
                <a:lnTo>
                  <a:pt x="4187825" y="0"/>
                </a:lnTo>
                <a:lnTo>
                  <a:pt x="4187825" y="4187825"/>
                </a:lnTo>
                <a:lnTo>
                  <a:pt x="0" y="41878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806869" y="4645660"/>
            <a:ext cx="3425825" cy="3425825"/>
          </a:xfrm>
          <a:custGeom>
            <a:avLst/>
            <a:gdLst/>
            <a:ahLst/>
            <a:cxnLst/>
            <a:rect l="l" t="t" r="r" b="b"/>
            <a:pathLst>
              <a:path w="3425825" h="3425825">
                <a:moveTo>
                  <a:pt x="0" y="0"/>
                </a:moveTo>
                <a:lnTo>
                  <a:pt x="3425825" y="0"/>
                </a:lnTo>
                <a:lnTo>
                  <a:pt x="3425825" y="3425825"/>
                </a:lnTo>
                <a:lnTo>
                  <a:pt x="0" y="3425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3330463" y="5275580"/>
            <a:ext cx="1499661" cy="382414"/>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1213894" y="5815072"/>
            <a:ext cx="2611775" cy="1052265"/>
            <a:chOff x="0" y="-29663"/>
            <a:chExt cx="3482366" cy="1403021"/>
          </a:xfrm>
        </p:grpSpPr>
        <p:sp>
          <p:nvSpPr>
            <p:cNvPr id="15" name="TextBox 15"/>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1</a:t>
              </a:r>
            </a:p>
          </p:txBody>
        </p:sp>
        <p:sp>
          <p:nvSpPr>
            <p:cNvPr id="16" name="TextBox 16"/>
            <p:cNvSpPr txBox="1"/>
            <p:nvPr/>
          </p:nvSpPr>
          <p:spPr>
            <a:xfrm>
              <a:off x="0" y="300328"/>
              <a:ext cx="3482366" cy="1073030"/>
            </a:xfrm>
            <a:prstGeom prst="rect">
              <a:avLst/>
            </a:prstGeom>
          </p:spPr>
          <p:txBody>
            <a:bodyPr lIns="0" tIns="0" rIns="0" bIns="0" rtlCol="0" anchor="t">
              <a:spAutoFit/>
            </a:bodyPr>
            <a:lstStyle/>
            <a:p>
              <a:pPr algn="ctr">
                <a:lnSpc>
                  <a:spcPts val="3300"/>
                </a:lnSpc>
              </a:pPr>
              <a:endParaRPr lang="vi-VN" dirty="0"/>
            </a:p>
            <a:p>
              <a:pPr algn="ctr">
                <a:lnSpc>
                  <a:spcPts val="3300"/>
                </a:lnSpc>
              </a:pPr>
              <a:r>
                <a:rPr lang="vi-VN" sz="2200" dirty="0">
                  <a:solidFill>
                    <a:srgbClr val="FFFFFF"/>
                  </a:solidFill>
                  <a:latin typeface="Arimo"/>
                </a:rPr>
                <a:t>Thu Nhập Dữ Liệu</a:t>
              </a:r>
            </a:p>
          </p:txBody>
        </p:sp>
      </p:grpSp>
      <p:grpSp>
        <p:nvGrpSpPr>
          <p:cNvPr id="17" name="Group 17"/>
          <p:cNvGrpSpPr/>
          <p:nvPr/>
        </p:nvGrpSpPr>
        <p:grpSpPr>
          <a:xfrm>
            <a:off x="4525419" y="5815072"/>
            <a:ext cx="2611775" cy="1052265"/>
            <a:chOff x="0" y="-29663"/>
            <a:chExt cx="3482366" cy="1403021"/>
          </a:xfrm>
        </p:grpSpPr>
        <p:sp>
          <p:nvSpPr>
            <p:cNvPr id="18" name="TextBox 18"/>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2</a:t>
              </a:r>
            </a:p>
          </p:txBody>
        </p:sp>
        <p:sp>
          <p:nvSpPr>
            <p:cNvPr id="19" name="TextBox 19"/>
            <p:cNvSpPr txBox="1"/>
            <p:nvPr/>
          </p:nvSpPr>
          <p:spPr>
            <a:xfrm>
              <a:off x="0" y="300328"/>
              <a:ext cx="3482366" cy="1073030"/>
            </a:xfrm>
            <a:prstGeom prst="rect">
              <a:avLst/>
            </a:prstGeom>
          </p:spPr>
          <p:txBody>
            <a:bodyPr lIns="0" tIns="0" rIns="0" bIns="0" rtlCol="0" anchor="t">
              <a:spAutoFit/>
            </a:bodyPr>
            <a:lstStyle/>
            <a:p>
              <a:pPr algn="ctr">
                <a:lnSpc>
                  <a:spcPts val="3300"/>
                </a:lnSpc>
              </a:pPr>
              <a:endParaRPr lang="en-US" sz="2200" dirty="0">
                <a:solidFill>
                  <a:srgbClr val="FFFFFF"/>
                </a:solidFill>
                <a:latin typeface="Arimo"/>
              </a:endParaRPr>
            </a:p>
            <a:p>
              <a:pPr algn="ctr">
                <a:lnSpc>
                  <a:spcPts val="3300"/>
                </a:lnSpc>
              </a:pPr>
              <a:r>
                <a:rPr lang="en-US" sz="2200" dirty="0" err="1">
                  <a:solidFill>
                    <a:srgbClr val="FFFFFF"/>
                  </a:solidFill>
                  <a:latin typeface="Arimo"/>
                </a:rPr>
                <a:t>Tổ</a:t>
              </a:r>
              <a:r>
                <a:rPr lang="en-US" sz="2200" dirty="0">
                  <a:solidFill>
                    <a:srgbClr val="FFFFFF"/>
                  </a:solidFill>
                  <a:latin typeface="Arimo"/>
                </a:rPr>
                <a:t> </a:t>
              </a:r>
              <a:r>
                <a:rPr lang="en-US" sz="2200" dirty="0" err="1">
                  <a:solidFill>
                    <a:srgbClr val="FFFFFF"/>
                  </a:solidFill>
                  <a:latin typeface="Arimo"/>
                </a:rPr>
                <a:t>chức</a:t>
              </a:r>
              <a:r>
                <a:rPr lang="en-US" sz="2200" dirty="0">
                  <a:solidFill>
                    <a:srgbClr val="FFFFFF"/>
                  </a:solidFill>
                  <a:latin typeface="Arimo"/>
                </a:rPr>
                <a:t> </a:t>
              </a:r>
              <a:r>
                <a:rPr lang="en-US" sz="2200" dirty="0" err="1">
                  <a:solidFill>
                    <a:srgbClr val="FFFFFF"/>
                  </a:solidFill>
                  <a:latin typeface="Arimo"/>
                </a:rPr>
                <a:t>Dữ</a:t>
              </a:r>
              <a:r>
                <a:rPr lang="en-US" sz="2200" dirty="0">
                  <a:solidFill>
                    <a:srgbClr val="FFFFFF"/>
                  </a:solidFill>
                  <a:latin typeface="Arimo"/>
                </a:rPr>
                <a:t> </a:t>
              </a:r>
              <a:r>
                <a:rPr lang="en-US" sz="2200" dirty="0" err="1">
                  <a:solidFill>
                    <a:srgbClr val="FFFFFF"/>
                  </a:solidFill>
                  <a:latin typeface="Arimo"/>
                </a:rPr>
                <a:t>Liệu</a:t>
              </a:r>
              <a:endParaRPr lang="en-US" sz="2200" dirty="0">
                <a:solidFill>
                  <a:srgbClr val="FFFFFF"/>
                </a:solidFill>
                <a:latin typeface="Arimo"/>
              </a:endParaRPr>
            </a:p>
          </p:txBody>
        </p:sp>
      </p:grpSp>
    </p:spTree>
    <p:extLst>
      <p:ext uri="{BB962C8B-B14F-4D97-AF65-F5344CB8AC3E}">
        <p14:creationId xmlns:p14="http://schemas.microsoft.com/office/powerpoint/2010/main" val="95204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80">
                                          <p:stCondLst>
                                            <p:cond delay="0"/>
                                          </p:stCondLst>
                                        </p:cTn>
                                        <p:tgtEl>
                                          <p:spTgt spid="17"/>
                                        </p:tgtEl>
                                      </p:cBhvr>
                                    </p:animEffect>
                                    <p:anim calcmode="lin" valueType="num">
                                      <p:cBhvr>
                                        <p:cTn id="4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5" dur="26">
                                          <p:stCondLst>
                                            <p:cond delay="650"/>
                                          </p:stCondLst>
                                        </p:cTn>
                                        <p:tgtEl>
                                          <p:spTgt spid="17"/>
                                        </p:tgtEl>
                                      </p:cBhvr>
                                      <p:to x="100000" y="60000"/>
                                    </p:animScale>
                                    <p:animScale>
                                      <p:cBhvr>
                                        <p:cTn id="46" dur="166" decel="50000">
                                          <p:stCondLst>
                                            <p:cond delay="676"/>
                                          </p:stCondLst>
                                        </p:cTn>
                                        <p:tgtEl>
                                          <p:spTgt spid="17"/>
                                        </p:tgtEl>
                                      </p:cBhvr>
                                      <p:to x="100000" y="100000"/>
                                    </p:animScale>
                                    <p:animScale>
                                      <p:cBhvr>
                                        <p:cTn id="47" dur="26">
                                          <p:stCondLst>
                                            <p:cond delay="1312"/>
                                          </p:stCondLst>
                                        </p:cTn>
                                        <p:tgtEl>
                                          <p:spTgt spid="17"/>
                                        </p:tgtEl>
                                      </p:cBhvr>
                                      <p:to x="100000" y="80000"/>
                                    </p:animScale>
                                    <p:animScale>
                                      <p:cBhvr>
                                        <p:cTn id="48" dur="166" decel="50000">
                                          <p:stCondLst>
                                            <p:cond delay="1338"/>
                                          </p:stCondLst>
                                        </p:cTn>
                                        <p:tgtEl>
                                          <p:spTgt spid="17"/>
                                        </p:tgtEl>
                                      </p:cBhvr>
                                      <p:to x="100000" y="100000"/>
                                    </p:animScale>
                                    <p:animScale>
                                      <p:cBhvr>
                                        <p:cTn id="49" dur="26">
                                          <p:stCondLst>
                                            <p:cond delay="1642"/>
                                          </p:stCondLst>
                                        </p:cTn>
                                        <p:tgtEl>
                                          <p:spTgt spid="17"/>
                                        </p:tgtEl>
                                      </p:cBhvr>
                                      <p:to x="100000" y="90000"/>
                                    </p:animScale>
                                    <p:animScale>
                                      <p:cBhvr>
                                        <p:cTn id="50" dur="166" decel="50000">
                                          <p:stCondLst>
                                            <p:cond delay="1668"/>
                                          </p:stCondLst>
                                        </p:cTn>
                                        <p:tgtEl>
                                          <p:spTgt spid="17"/>
                                        </p:tgtEl>
                                      </p:cBhvr>
                                      <p:to x="100000" y="100000"/>
                                    </p:animScale>
                                    <p:animScale>
                                      <p:cBhvr>
                                        <p:cTn id="51" dur="26">
                                          <p:stCondLst>
                                            <p:cond delay="1808"/>
                                          </p:stCondLst>
                                        </p:cTn>
                                        <p:tgtEl>
                                          <p:spTgt spid="17"/>
                                        </p:tgtEl>
                                      </p:cBhvr>
                                      <p:to x="100000" y="95000"/>
                                    </p:animScale>
                                    <p:animScale>
                                      <p:cBhvr>
                                        <p:cTn id="52"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a:off x="18097500" y="18047"/>
            <a:ext cx="176746" cy="10287000"/>
          </a:xfrm>
          <a:prstGeom prst="rect">
            <a:avLst/>
          </a:prstGeom>
          <a:solidFill>
            <a:schemeClr val="accent1"/>
          </a:solidFill>
        </p:spPr>
      </p:sp>
      <p:sp>
        <p:nvSpPr>
          <p:cNvPr id="24" name="AutoShape 24"/>
          <p:cNvSpPr/>
          <p:nvPr/>
        </p:nvSpPr>
        <p:spPr>
          <a:xfrm>
            <a:off x="0" y="0"/>
            <a:ext cx="190500" cy="10287000"/>
          </a:xfrm>
          <a:prstGeom prst="rect">
            <a:avLst/>
          </a:prstGeom>
          <a:solidFill>
            <a:schemeClr val="accent1"/>
          </a:solidFill>
        </p:spPr>
      </p:sp>
      <p:sp>
        <p:nvSpPr>
          <p:cNvPr id="25" name="TextBox 3">
            <a:extLst>
              <a:ext uri="{FF2B5EF4-FFF2-40B4-BE49-F238E27FC236}">
                <a16:creationId xmlns:a16="http://schemas.microsoft.com/office/drawing/2014/main" id="{9BF6EADD-CCA6-DC1F-7965-0B1680FCD4FB}"/>
              </a:ext>
            </a:extLst>
          </p:cNvPr>
          <p:cNvSpPr txBox="1"/>
          <p:nvPr/>
        </p:nvSpPr>
        <p:spPr>
          <a:xfrm>
            <a:off x="4762861" y="502285"/>
            <a:ext cx="8762277" cy="577215"/>
          </a:xfrm>
          <a:prstGeom prst="rect">
            <a:avLst/>
          </a:prstGeom>
        </p:spPr>
        <p:txBody>
          <a:bodyPr lIns="0" tIns="0" rIns="0" bIns="0" rtlCol="0" anchor="t">
            <a:spAutoFit/>
          </a:bodyPr>
          <a:lstStyle/>
          <a:p>
            <a:pPr algn="ctr">
              <a:lnSpc>
                <a:spcPts val="4680"/>
              </a:lnSpc>
            </a:pPr>
            <a:r>
              <a:rPr lang="en-US" sz="3600" spc="107" dirty="0" err="1">
                <a:solidFill>
                  <a:schemeClr val="accent1"/>
                </a:solidFill>
                <a:latin typeface="Clear Sans Bold"/>
              </a:rPr>
              <a:t>Tổ</a:t>
            </a:r>
            <a:r>
              <a:rPr lang="en-US" sz="3600" spc="107" dirty="0">
                <a:solidFill>
                  <a:schemeClr val="accent1"/>
                </a:solidFill>
                <a:latin typeface="Clear Sans Bold"/>
              </a:rPr>
              <a:t> </a:t>
            </a:r>
            <a:r>
              <a:rPr lang="en-US" sz="3600" spc="107" dirty="0" err="1">
                <a:solidFill>
                  <a:schemeClr val="accent1"/>
                </a:solidFill>
                <a:latin typeface="Clear Sans Bold"/>
              </a:rPr>
              <a:t>Chức</a:t>
            </a:r>
            <a:r>
              <a:rPr lang="en-US" sz="3600" spc="107" dirty="0">
                <a:solidFill>
                  <a:schemeClr val="accent1"/>
                </a:solidFill>
                <a:latin typeface="Clear Sans Bold"/>
              </a:rPr>
              <a:t> </a:t>
            </a:r>
            <a:r>
              <a:rPr lang="en-US" sz="3600" spc="107" dirty="0" err="1">
                <a:solidFill>
                  <a:schemeClr val="accent1"/>
                </a:solidFill>
                <a:latin typeface="Clear Sans Bold"/>
              </a:rPr>
              <a:t>Dữ</a:t>
            </a:r>
            <a:r>
              <a:rPr lang="en-US" sz="3600" spc="107" dirty="0">
                <a:solidFill>
                  <a:schemeClr val="accent1"/>
                </a:solidFill>
                <a:latin typeface="Clear Sans Bold"/>
              </a:rPr>
              <a:t> </a:t>
            </a:r>
            <a:r>
              <a:rPr lang="en-US" sz="3600" spc="107" dirty="0" err="1">
                <a:solidFill>
                  <a:schemeClr val="accent1"/>
                </a:solidFill>
                <a:latin typeface="Clear Sans Bold"/>
              </a:rPr>
              <a:t>Liệu</a:t>
            </a:r>
            <a:endParaRPr lang="en-US" sz="3600" spc="107" dirty="0">
              <a:solidFill>
                <a:schemeClr val="accent1"/>
              </a:solidFill>
              <a:latin typeface="Clear Sans Bold"/>
            </a:endParaRPr>
          </a:p>
        </p:txBody>
      </p:sp>
      <p:graphicFrame>
        <p:nvGraphicFramePr>
          <p:cNvPr id="5" name="Bảng 4">
            <a:extLst>
              <a:ext uri="{FF2B5EF4-FFF2-40B4-BE49-F238E27FC236}">
                <a16:creationId xmlns:a16="http://schemas.microsoft.com/office/drawing/2014/main" id="{CDE9B1E1-8FDB-012D-CC21-5D6192D0C3E0}"/>
              </a:ext>
            </a:extLst>
          </p:cNvPr>
          <p:cNvGraphicFramePr>
            <a:graphicFrameLocks noGrp="1"/>
          </p:cNvGraphicFramePr>
          <p:nvPr/>
        </p:nvGraphicFramePr>
        <p:xfrm>
          <a:off x="3048000" y="107950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3298303739"/>
                    </a:ext>
                  </a:extLst>
                </a:gridCol>
              </a:tblGrid>
              <a:tr h="370840">
                <a:tc>
                  <a:txBody>
                    <a:bodyPr/>
                    <a:lstStyle/>
                    <a:p>
                      <a:endParaRPr lang="vi-VN" dirty="0"/>
                    </a:p>
                  </a:txBody>
                  <a:tcPr/>
                </a:tc>
                <a:extLst>
                  <a:ext uri="{0D108BD9-81ED-4DB2-BD59-A6C34878D82A}">
                    <a16:rowId xmlns:a16="http://schemas.microsoft.com/office/drawing/2014/main" val="1571483628"/>
                  </a:ext>
                </a:extLst>
              </a:tr>
            </a:tbl>
          </a:graphicData>
        </a:graphic>
      </p:graphicFrame>
      <p:graphicFrame>
        <p:nvGraphicFramePr>
          <p:cNvPr id="6" name="Bảng 5">
            <a:extLst>
              <a:ext uri="{FF2B5EF4-FFF2-40B4-BE49-F238E27FC236}">
                <a16:creationId xmlns:a16="http://schemas.microsoft.com/office/drawing/2014/main" id="{5F1BDB53-B964-FA2A-1E1E-5F33848CB88A}"/>
              </a:ext>
            </a:extLst>
          </p:cNvPr>
          <p:cNvGraphicFramePr>
            <a:graphicFrameLocks noGrp="1"/>
          </p:cNvGraphicFramePr>
          <p:nvPr>
            <p:extLst>
              <p:ext uri="{D42A27DB-BD31-4B8C-83A1-F6EECF244321}">
                <p14:modId xmlns:p14="http://schemas.microsoft.com/office/powerpoint/2010/main" val="2359212573"/>
              </p:ext>
            </p:extLst>
          </p:nvPr>
        </p:nvGraphicFramePr>
        <p:xfrm>
          <a:off x="3047999" y="1450340"/>
          <a:ext cx="12192000" cy="529336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4074951070"/>
                    </a:ext>
                  </a:extLst>
                </a:gridCol>
              </a:tblGrid>
              <a:tr h="5293360">
                <a:tc>
                  <a:txBody>
                    <a:bodyPr/>
                    <a:lstStyle/>
                    <a:p>
                      <a:r>
                        <a:rPr lang="en-US" sz="3200" dirty="0"/>
                        <a:t>Datasets---- </a:t>
                      </a:r>
                    </a:p>
                    <a:p>
                      <a:r>
                        <a:rPr lang="en-US" sz="3200" dirty="0"/>
                        <a:t>                ----1000</a:t>
                      </a:r>
                    </a:p>
                    <a:p>
                      <a:r>
                        <a:rPr lang="en-US" sz="3200" dirty="0"/>
                        <a:t>                ----2000</a:t>
                      </a:r>
                    </a:p>
                    <a:p>
                      <a:r>
                        <a:rPr lang="en-US" sz="3200" dirty="0"/>
                        <a:t>                ----5000</a:t>
                      </a:r>
                    </a:p>
                    <a:p>
                      <a:r>
                        <a:rPr lang="en-US" sz="3200" dirty="0"/>
                        <a:t>                ----10000</a:t>
                      </a:r>
                    </a:p>
                    <a:p>
                      <a:r>
                        <a:rPr lang="en-US" sz="3200" dirty="0"/>
                        <a:t>                ----20000</a:t>
                      </a:r>
                    </a:p>
                    <a:p>
                      <a:r>
                        <a:rPr lang="en-US" sz="3200" dirty="0"/>
                        <a:t>                ----50000</a:t>
                      </a:r>
                    </a:p>
                    <a:p>
                      <a:r>
                        <a:rPr lang="en-US" sz="3200" dirty="0"/>
                        <a:t>                ----100000</a:t>
                      </a:r>
                    </a:p>
                    <a:p>
                      <a:r>
                        <a:rPr lang="en-US" sz="3200" dirty="0"/>
                        <a:t>                ----200000</a:t>
                      </a:r>
                    </a:p>
                    <a:p>
                      <a:r>
                        <a:rPr lang="en-US" sz="3200" dirty="0"/>
                        <a:t>                ----500000</a:t>
                      </a:r>
                      <a:endParaRPr lang="vi-VN" sz="3200" dirty="0"/>
                    </a:p>
                  </a:txBody>
                  <a:tcPr/>
                </a:tc>
                <a:extLst>
                  <a:ext uri="{0D108BD9-81ED-4DB2-BD59-A6C34878D82A}">
                    <a16:rowId xmlns:a16="http://schemas.microsoft.com/office/drawing/2014/main" val="772738072"/>
                  </a:ext>
                </a:extLst>
              </a:tr>
            </a:tbl>
          </a:graphicData>
        </a:graphic>
      </p:graphicFrame>
    </p:spTree>
    <p:extLst>
      <p:ext uri="{BB962C8B-B14F-4D97-AF65-F5344CB8AC3E}">
        <p14:creationId xmlns:p14="http://schemas.microsoft.com/office/powerpoint/2010/main" val="350059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4762861" y="1786255"/>
            <a:ext cx="8762277" cy="1135430"/>
            <a:chOff x="0" y="-40640"/>
            <a:chExt cx="11683037" cy="1513907"/>
          </a:xfrm>
        </p:grpSpPr>
        <p:sp>
          <p:nvSpPr>
            <p:cNvPr id="3" name="TextBox 3"/>
            <p:cNvSpPr txBox="1"/>
            <p:nvPr/>
          </p:nvSpPr>
          <p:spPr>
            <a:xfrm>
              <a:off x="0" y="-40640"/>
              <a:ext cx="11683037" cy="769620"/>
            </a:xfrm>
            <a:prstGeom prst="rect">
              <a:avLst/>
            </a:prstGeom>
          </p:spPr>
          <p:txBody>
            <a:bodyPr lIns="0" tIns="0" rIns="0" bIns="0" rtlCol="0" anchor="t">
              <a:spAutoFit/>
            </a:bodyPr>
            <a:lstStyle/>
            <a:p>
              <a:pPr algn="ctr">
                <a:lnSpc>
                  <a:spcPts val="4680"/>
                </a:lnSpc>
              </a:pPr>
              <a:r>
                <a:rPr lang="en-US" sz="3600" spc="107" dirty="0" err="1">
                  <a:solidFill>
                    <a:srgbClr val="37C9EF"/>
                  </a:solidFill>
                  <a:latin typeface="Clear Sans Bold"/>
                </a:rPr>
                <a:t>Nhận</a:t>
              </a:r>
              <a:r>
                <a:rPr lang="en-US" sz="3600" spc="107" dirty="0">
                  <a:solidFill>
                    <a:srgbClr val="37C9EF"/>
                  </a:solidFill>
                  <a:latin typeface="Clear Sans Bold"/>
                </a:rPr>
                <a:t> </a:t>
              </a:r>
              <a:r>
                <a:rPr lang="en-US" sz="3600" spc="107" dirty="0" err="1">
                  <a:solidFill>
                    <a:srgbClr val="37C9EF"/>
                  </a:solidFill>
                  <a:latin typeface="Clear Sans Bold"/>
                </a:rPr>
                <a:t>Dạng</a:t>
              </a:r>
              <a:r>
                <a:rPr lang="en-US" sz="3600" spc="107" dirty="0">
                  <a:solidFill>
                    <a:srgbClr val="37C9EF"/>
                  </a:solidFill>
                  <a:latin typeface="Clear Sans Bold"/>
                </a:rPr>
                <a:t> </a:t>
              </a:r>
              <a:r>
                <a:rPr lang="en-US" sz="3600" spc="107" dirty="0" err="1">
                  <a:solidFill>
                    <a:srgbClr val="37C9EF"/>
                  </a:solidFill>
                  <a:latin typeface="Clear Sans Bold"/>
                </a:rPr>
                <a:t>Tiền</a:t>
              </a:r>
              <a:endParaRPr lang="en-US" sz="3600" spc="107" dirty="0">
                <a:solidFill>
                  <a:srgbClr val="37C9EF"/>
                </a:solidFill>
                <a:latin typeface="Clear Sans Bold"/>
              </a:endParaRPr>
            </a:p>
          </p:txBody>
        </p:sp>
        <p:sp>
          <p:nvSpPr>
            <p:cNvPr id="4" name="TextBox 4"/>
            <p:cNvSpPr txBox="1"/>
            <p:nvPr/>
          </p:nvSpPr>
          <p:spPr>
            <a:xfrm>
              <a:off x="0" y="910378"/>
              <a:ext cx="11683037" cy="562889"/>
            </a:xfrm>
            <a:prstGeom prst="rect">
              <a:avLst/>
            </a:prstGeom>
          </p:spPr>
          <p:txBody>
            <a:bodyPr lIns="0" tIns="0" rIns="0" bIns="0" rtlCol="0" anchor="t">
              <a:spAutoFit/>
            </a:bodyPr>
            <a:lstStyle/>
            <a:p>
              <a:pPr algn="ctr">
                <a:lnSpc>
                  <a:spcPts val="3640"/>
                </a:lnSpc>
              </a:pPr>
              <a:r>
                <a:rPr lang="en-US" sz="2600" spc="130" dirty="0">
                  <a:solidFill>
                    <a:srgbClr val="FFFFFF"/>
                  </a:solidFill>
                  <a:latin typeface="Arimo"/>
                </a:rPr>
                <a:t>Quy </a:t>
              </a:r>
              <a:r>
                <a:rPr lang="en-US" sz="2600" spc="130" dirty="0" err="1">
                  <a:solidFill>
                    <a:srgbClr val="FFFFFF"/>
                  </a:solidFill>
                  <a:latin typeface="Arimo"/>
                </a:rPr>
                <a:t>trình</a:t>
              </a:r>
              <a:r>
                <a:rPr lang="en-US" sz="2600" spc="130" dirty="0">
                  <a:solidFill>
                    <a:srgbClr val="FFFFFF"/>
                  </a:solidFill>
                  <a:latin typeface="Arimo"/>
                </a:rPr>
                <a:t> 5 </a:t>
              </a:r>
              <a:r>
                <a:rPr lang="en-US" sz="2600" spc="130" dirty="0" err="1">
                  <a:solidFill>
                    <a:srgbClr val="FFFFFF"/>
                  </a:solidFill>
                  <a:latin typeface="Arimo"/>
                </a:rPr>
                <a:t>bước</a:t>
              </a:r>
              <a:endParaRPr lang="en-US" sz="2600" spc="130" dirty="0">
                <a:solidFill>
                  <a:srgbClr val="FFFFFF"/>
                </a:solidFill>
                <a:latin typeface="Arimo"/>
              </a:endParaRPr>
            </a:p>
          </p:txBody>
        </p:sp>
      </p:grpSp>
      <p:sp>
        <p:nvSpPr>
          <p:cNvPr id="6" name="Freeform 6"/>
          <p:cNvSpPr/>
          <p:nvPr/>
        </p:nvSpPr>
        <p:spPr>
          <a:xfrm>
            <a:off x="3737394" y="4264660"/>
            <a:ext cx="4187825" cy="4187825"/>
          </a:xfrm>
          <a:custGeom>
            <a:avLst/>
            <a:gdLst/>
            <a:ahLst/>
            <a:cxnLst/>
            <a:rect l="l" t="t" r="r" b="b"/>
            <a:pathLst>
              <a:path w="4187825" h="4187825">
                <a:moveTo>
                  <a:pt x="0" y="0"/>
                </a:moveTo>
                <a:lnTo>
                  <a:pt x="4187825" y="0"/>
                </a:lnTo>
                <a:lnTo>
                  <a:pt x="4187825" y="4187825"/>
                </a:lnTo>
                <a:lnTo>
                  <a:pt x="0" y="41878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7427894" y="4645660"/>
            <a:ext cx="3425825" cy="3425825"/>
          </a:xfrm>
          <a:custGeom>
            <a:avLst/>
            <a:gdLst/>
            <a:ahLst/>
            <a:cxnLst/>
            <a:rect l="l" t="t" r="r" b="b"/>
            <a:pathLst>
              <a:path w="3425825" h="3425825">
                <a:moveTo>
                  <a:pt x="0" y="0"/>
                </a:moveTo>
                <a:lnTo>
                  <a:pt x="3425825" y="0"/>
                </a:lnTo>
                <a:lnTo>
                  <a:pt x="3425825" y="3425825"/>
                </a:lnTo>
                <a:lnTo>
                  <a:pt x="0" y="3425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806869" y="4645660"/>
            <a:ext cx="3425825" cy="3425825"/>
          </a:xfrm>
          <a:custGeom>
            <a:avLst/>
            <a:gdLst/>
            <a:ahLst/>
            <a:cxnLst/>
            <a:rect l="l" t="t" r="r" b="b"/>
            <a:pathLst>
              <a:path w="3425825" h="3425825">
                <a:moveTo>
                  <a:pt x="0" y="0"/>
                </a:moveTo>
                <a:lnTo>
                  <a:pt x="3425825" y="0"/>
                </a:lnTo>
                <a:lnTo>
                  <a:pt x="3425825" y="3425825"/>
                </a:lnTo>
                <a:lnTo>
                  <a:pt x="0" y="34258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3330463" y="5275580"/>
            <a:ext cx="1499661" cy="382414"/>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879452">
            <a:off x="6948702" y="7141009"/>
            <a:ext cx="1263184" cy="631592"/>
          </a:xfrm>
          <a:custGeom>
            <a:avLst/>
            <a:gdLst/>
            <a:ahLst/>
            <a:cxnLst/>
            <a:rect l="l" t="t" r="r" b="b"/>
            <a:pathLst>
              <a:path w="1263184" h="631592">
                <a:moveTo>
                  <a:pt x="0" y="0"/>
                </a:moveTo>
                <a:lnTo>
                  <a:pt x="1263184" y="0"/>
                </a:lnTo>
                <a:lnTo>
                  <a:pt x="1263184" y="631592"/>
                </a:lnTo>
                <a:lnTo>
                  <a:pt x="0" y="6315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4" name="Group 14"/>
          <p:cNvGrpSpPr/>
          <p:nvPr/>
        </p:nvGrpSpPr>
        <p:grpSpPr>
          <a:xfrm>
            <a:off x="1213894" y="5815072"/>
            <a:ext cx="2611775" cy="1052265"/>
            <a:chOff x="0" y="-29663"/>
            <a:chExt cx="3482366" cy="1403021"/>
          </a:xfrm>
        </p:grpSpPr>
        <p:sp>
          <p:nvSpPr>
            <p:cNvPr id="15" name="TextBox 15"/>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1</a:t>
              </a:r>
            </a:p>
          </p:txBody>
        </p:sp>
        <p:sp>
          <p:nvSpPr>
            <p:cNvPr id="16" name="TextBox 16"/>
            <p:cNvSpPr txBox="1"/>
            <p:nvPr/>
          </p:nvSpPr>
          <p:spPr>
            <a:xfrm>
              <a:off x="0" y="300328"/>
              <a:ext cx="3482366" cy="1073030"/>
            </a:xfrm>
            <a:prstGeom prst="rect">
              <a:avLst/>
            </a:prstGeom>
          </p:spPr>
          <p:txBody>
            <a:bodyPr lIns="0" tIns="0" rIns="0" bIns="0" rtlCol="0" anchor="t">
              <a:spAutoFit/>
            </a:bodyPr>
            <a:lstStyle/>
            <a:p>
              <a:pPr algn="ctr">
                <a:lnSpc>
                  <a:spcPts val="3300"/>
                </a:lnSpc>
              </a:pPr>
              <a:endParaRPr dirty="0"/>
            </a:p>
            <a:p>
              <a:pPr algn="ctr">
                <a:lnSpc>
                  <a:spcPts val="3300"/>
                </a:lnSpc>
              </a:pPr>
              <a:r>
                <a:rPr lang="en-US" sz="2200" dirty="0">
                  <a:solidFill>
                    <a:srgbClr val="FFFFFF"/>
                  </a:solidFill>
                  <a:latin typeface="Arimo"/>
                </a:rPr>
                <a:t>Thu </a:t>
              </a:r>
              <a:r>
                <a:rPr lang="en-US" sz="2200" dirty="0" err="1">
                  <a:solidFill>
                    <a:srgbClr val="FFFFFF"/>
                  </a:solidFill>
                  <a:latin typeface="Arimo"/>
                </a:rPr>
                <a:t>Nhập</a:t>
              </a:r>
              <a:r>
                <a:rPr lang="en-US" sz="2200" dirty="0">
                  <a:solidFill>
                    <a:srgbClr val="FFFFFF"/>
                  </a:solidFill>
                  <a:latin typeface="Arimo"/>
                </a:rPr>
                <a:t> </a:t>
              </a:r>
              <a:r>
                <a:rPr lang="en-US" sz="2200" dirty="0" err="1">
                  <a:solidFill>
                    <a:srgbClr val="FFFFFF"/>
                  </a:solidFill>
                  <a:latin typeface="Arimo"/>
                </a:rPr>
                <a:t>Dữ</a:t>
              </a:r>
              <a:r>
                <a:rPr lang="en-US" sz="2200" dirty="0">
                  <a:solidFill>
                    <a:srgbClr val="FFFFFF"/>
                  </a:solidFill>
                  <a:latin typeface="Arimo"/>
                </a:rPr>
                <a:t> </a:t>
              </a:r>
              <a:r>
                <a:rPr lang="en-US" sz="2200" dirty="0" err="1">
                  <a:solidFill>
                    <a:srgbClr val="FFFFFF"/>
                  </a:solidFill>
                  <a:latin typeface="Arimo"/>
                </a:rPr>
                <a:t>Liệu</a:t>
              </a:r>
              <a:endParaRPr lang="en-US" sz="2200" dirty="0">
                <a:solidFill>
                  <a:srgbClr val="FFFFFF"/>
                </a:solidFill>
                <a:latin typeface="Arimo"/>
              </a:endParaRPr>
            </a:p>
          </p:txBody>
        </p:sp>
      </p:grpSp>
      <p:grpSp>
        <p:nvGrpSpPr>
          <p:cNvPr id="17" name="Group 17"/>
          <p:cNvGrpSpPr/>
          <p:nvPr/>
        </p:nvGrpSpPr>
        <p:grpSpPr>
          <a:xfrm>
            <a:off x="4525419" y="5815072"/>
            <a:ext cx="2611775" cy="1052265"/>
            <a:chOff x="0" y="-29663"/>
            <a:chExt cx="3482366" cy="1403021"/>
          </a:xfrm>
        </p:grpSpPr>
        <p:sp>
          <p:nvSpPr>
            <p:cNvPr id="18" name="TextBox 18"/>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2</a:t>
              </a:r>
            </a:p>
          </p:txBody>
        </p:sp>
        <p:sp>
          <p:nvSpPr>
            <p:cNvPr id="19" name="TextBox 19"/>
            <p:cNvSpPr txBox="1"/>
            <p:nvPr/>
          </p:nvSpPr>
          <p:spPr>
            <a:xfrm>
              <a:off x="0" y="300328"/>
              <a:ext cx="3482366" cy="1073030"/>
            </a:xfrm>
            <a:prstGeom prst="rect">
              <a:avLst/>
            </a:prstGeom>
          </p:spPr>
          <p:txBody>
            <a:bodyPr lIns="0" tIns="0" rIns="0" bIns="0" rtlCol="0" anchor="t">
              <a:spAutoFit/>
            </a:bodyPr>
            <a:lstStyle/>
            <a:p>
              <a:pPr algn="ctr">
                <a:lnSpc>
                  <a:spcPts val="3300"/>
                </a:lnSpc>
              </a:pPr>
              <a:endParaRPr lang="en-US" sz="2200" dirty="0">
                <a:solidFill>
                  <a:srgbClr val="FFFFFF"/>
                </a:solidFill>
                <a:latin typeface="Arimo"/>
              </a:endParaRPr>
            </a:p>
            <a:p>
              <a:pPr algn="ctr">
                <a:lnSpc>
                  <a:spcPts val="3300"/>
                </a:lnSpc>
              </a:pPr>
              <a:r>
                <a:rPr lang="en-US" sz="2200" dirty="0" err="1">
                  <a:solidFill>
                    <a:srgbClr val="FFFFFF"/>
                  </a:solidFill>
                  <a:latin typeface="Arimo"/>
                </a:rPr>
                <a:t>Tổ</a:t>
              </a:r>
              <a:r>
                <a:rPr lang="en-US" sz="2200" dirty="0">
                  <a:solidFill>
                    <a:srgbClr val="FFFFFF"/>
                  </a:solidFill>
                  <a:latin typeface="Arimo"/>
                </a:rPr>
                <a:t> </a:t>
              </a:r>
              <a:r>
                <a:rPr lang="en-US" sz="2200" dirty="0" err="1">
                  <a:solidFill>
                    <a:srgbClr val="FFFFFF"/>
                  </a:solidFill>
                  <a:latin typeface="Arimo"/>
                </a:rPr>
                <a:t>chức</a:t>
              </a:r>
              <a:r>
                <a:rPr lang="en-US" sz="2200" dirty="0">
                  <a:solidFill>
                    <a:srgbClr val="FFFFFF"/>
                  </a:solidFill>
                  <a:latin typeface="Arimo"/>
                </a:rPr>
                <a:t> </a:t>
              </a:r>
              <a:r>
                <a:rPr lang="en-US" sz="2200" dirty="0" err="1">
                  <a:solidFill>
                    <a:srgbClr val="FFFFFF"/>
                  </a:solidFill>
                  <a:latin typeface="Arimo"/>
                </a:rPr>
                <a:t>Dữ</a:t>
              </a:r>
              <a:r>
                <a:rPr lang="en-US" sz="2200" dirty="0">
                  <a:solidFill>
                    <a:srgbClr val="FFFFFF"/>
                  </a:solidFill>
                  <a:latin typeface="Arimo"/>
                </a:rPr>
                <a:t> </a:t>
              </a:r>
              <a:r>
                <a:rPr lang="en-US" sz="2200" dirty="0" err="1">
                  <a:solidFill>
                    <a:srgbClr val="FFFFFF"/>
                  </a:solidFill>
                  <a:latin typeface="Arimo"/>
                </a:rPr>
                <a:t>Liệu</a:t>
              </a:r>
              <a:endParaRPr lang="en-US" sz="2200" dirty="0">
                <a:solidFill>
                  <a:srgbClr val="FFFFFF"/>
                </a:solidFill>
                <a:latin typeface="Arimo"/>
              </a:endParaRPr>
            </a:p>
          </p:txBody>
        </p:sp>
      </p:grpSp>
      <p:grpSp>
        <p:nvGrpSpPr>
          <p:cNvPr id="20" name="Group 20"/>
          <p:cNvGrpSpPr/>
          <p:nvPr/>
        </p:nvGrpSpPr>
        <p:grpSpPr>
          <a:xfrm>
            <a:off x="7838600" y="5815072"/>
            <a:ext cx="2611775" cy="1475458"/>
            <a:chOff x="0" y="-29663"/>
            <a:chExt cx="3482366" cy="1967279"/>
          </a:xfrm>
        </p:grpSpPr>
        <p:sp>
          <p:nvSpPr>
            <p:cNvPr id="21" name="TextBox 21"/>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3</a:t>
              </a:r>
            </a:p>
          </p:txBody>
        </p:sp>
        <p:sp>
          <p:nvSpPr>
            <p:cNvPr id="22" name="TextBox 22"/>
            <p:cNvSpPr txBox="1"/>
            <p:nvPr/>
          </p:nvSpPr>
          <p:spPr>
            <a:xfrm>
              <a:off x="0" y="300328"/>
              <a:ext cx="3482366" cy="1637288"/>
            </a:xfrm>
            <a:prstGeom prst="rect">
              <a:avLst/>
            </a:prstGeom>
          </p:spPr>
          <p:txBody>
            <a:bodyPr lIns="0" tIns="0" rIns="0" bIns="0" rtlCol="0" anchor="t">
              <a:spAutoFit/>
            </a:bodyPr>
            <a:lstStyle/>
            <a:p>
              <a:pPr algn="ctr">
                <a:lnSpc>
                  <a:spcPts val="3300"/>
                </a:lnSpc>
              </a:pPr>
              <a:endParaRPr lang="en-US" sz="2200" dirty="0">
                <a:solidFill>
                  <a:srgbClr val="FFFFFF"/>
                </a:solidFill>
                <a:latin typeface="Arimo"/>
              </a:endParaRPr>
            </a:p>
            <a:p>
              <a:pPr algn="ctr">
                <a:lnSpc>
                  <a:spcPts val="3300"/>
                </a:lnSpc>
              </a:pPr>
              <a:r>
                <a:rPr lang="en-US" sz="2200" dirty="0" err="1">
                  <a:solidFill>
                    <a:srgbClr val="FFFFFF"/>
                  </a:solidFill>
                  <a:latin typeface="Arimo"/>
                </a:rPr>
                <a:t>Sử</a:t>
              </a:r>
              <a:r>
                <a:rPr lang="en-US" sz="2200" dirty="0">
                  <a:solidFill>
                    <a:srgbClr val="FFFFFF"/>
                  </a:solidFill>
                  <a:latin typeface="Arimo"/>
                </a:rPr>
                <a:t> </a:t>
              </a:r>
              <a:r>
                <a:rPr lang="en-US" sz="2200" dirty="0" err="1">
                  <a:solidFill>
                    <a:srgbClr val="FFFFFF"/>
                  </a:solidFill>
                  <a:latin typeface="Arimo"/>
                </a:rPr>
                <a:t>Dụng</a:t>
              </a:r>
              <a:r>
                <a:rPr lang="en-US" sz="2200" dirty="0">
                  <a:solidFill>
                    <a:srgbClr val="FFFFFF"/>
                  </a:solidFill>
                  <a:latin typeface="Arimo"/>
                </a:rPr>
                <a:t> </a:t>
              </a:r>
              <a:r>
                <a:rPr lang="en-US" sz="2200" dirty="0" err="1">
                  <a:solidFill>
                    <a:srgbClr val="FFFFFF"/>
                  </a:solidFill>
                  <a:latin typeface="Arimo"/>
                </a:rPr>
                <a:t>Robotflow</a:t>
              </a:r>
              <a:r>
                <a:rPr lang="en-US" sz="2200" dirty="0">
                  <a:solidFill>
                    <a:srgbClr val="FFFFFF"/>
                  </a:solidFill>
                  <a:latin typeface="Arimo"/>
                </a:rPr>
                <a:t> </a:t>
              </a:r>
              <a:r>
                <a:rPr lang="en-US" sz="2200" dirty="0" err="1">
                  <a:solidFill>
                    <a:srgbClr val="FFFFFF"/>
                  </a:solidFill>
                  <a:latin typeface="Arimo"/>
                </a:rPr>
                <a:t>để</a:t>
              </a:r>
              <a:r>
                <a:rPr lang="en-US" sz="2200" dirty="0">
                  <a:solidFill>
                    <a:srgbClr val="FFFFFF"/>
                  </a:solidFill>
                  <a:latin typeface="Arimo"/>
                </a:rPr>
                <a:t> </a:t>
              </a:r>
              <a:r>
                <a:rPr lang="en-US" sz="2200" dirty="0" err="1">
                  <a:solidFill>
                    <a:srgbClr val="FFFFFF"/>
                  </a:solidFill>
                  <a:latin typeface="Arimo"/>
                </a:rPr>
                <a:t>dán</a:t>
              </a:r>
              <a:r>
                <a:rPr lang="en-US" sz="2200" dirty="0">
                  <a:solidFill>
                    <a:srgbClr val="FFFFFF"/>
                  </a:solidFill>
                  <a:latin typeface="Arimo"/>
                </a:rPr>
                <a:t> </a:t>
              </a:r>
              <a:r>
                <a:rPr lang="en-US" sz="2200" dirty="0" err="1">
                  <a:solidFill>
                    <a:srgbClr val="FFFFFF"/>
                  </a:solidFill>
                  <a:latin typeface="Arimo"/>
                </a:rPr>
                <a:t>nhãn</a:t>
              </a:r>
              <a:endParaRPr lang="en-US" sz="2200" dirty="0">
                <a:solidFill>
                  <a:srgbClr val="FFFFFF"/>
                </a:solidFill>
                <a:latin typeface="Arimo"/>
              </a:endParaRPr>
            </a:p>
          </p:txBody>
        </p:sp>
      </p:grpSp>
    </p:spTree>
    <p:extLst>
      <p:ext uri="{BB962C8B-B14F-4D97-AF65-F5344CB8AC3E}">
        <p14:creationId xmlns:p14="http://schemas.microsoft.com/office/powerpoint/2010/main" val="426809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80">
                                          <p:stCondLst>
                                            <p:cond delay="0"/>
                                          </p:stCondLst>
                                        </p:cTn>
                                        <p:tgtEl>
                                          <p:spTgt spid="20"/>
                                        </p:tgtEl>
                                      </p:cBhvr>
                                    </p:animEffect>
                                    <p:anim calcmode="lin" valueType="num">
                                      <p:cBhvr>
                                        <p:cTn id="24"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9" dur="26">
                                          <p:stCondLst>
                                            <p:cond delay="650"/>
                                          </p:stCondLst>
                                        </p:cTn>
                                        <p:tgtEl>
                                          <p:spTgt spid="20"/>
                                        </p:tgtEl>
                                      </p:cBhvr>
                                      <p:to x="100000" y="60000"/>
                                    </p:animScale>
                                    <p:animScale>
                                      <p:cBhvr>
                                        <p:cTn id="30" dur="166" decel="50000">
                                          <p:stCondLst>
                                            <p:cond delay="676"/>
                                          </p:stCondLst>
                                        </p:cTn>
                                        <p:tgtEl>
                                          <p:spTgt spid="20"/>
                                        </p:tgtEl>
                                      </p:cBhvr>
                                      <p:to x="100000" y="100000"/>
                                    </p:animScale>
                                    <p:animScale>
                                      <p:cBhvr>
                                        <p:cTn id="31" dur="26">
                                          <p:stCondLst>
                                            <p:cond delay="1312"/>
                                          </p:stCondLst>
                                        </p:cTn>
                                        <p:tgtEl>
                                          <p:spTgt spid="20"/>
                                        </p:tgtEl>
                                      </p:cBhvr>
                                      <p:to x="100000" y="80000"/>
                                    </p:animScale>
                                    <p:animScale>
                                      <p:cBhvr>
                                        <p:cTn id="32" dur="166" decel="50000">
                                          <p:stCondLst>
                                            <p:cond delay="1338"/>
                                          </p:stCondLst>
                                        </p:cTn>
                                        <p:tgtEl>
                                          <p:spTgt spid="20"/>
                                        </p:tgtEl>
                                      </p:cBhvr>
                                      <p:to x="100000" y="100000"/>
                                    </p:animScale>
                                    <p:animScale>
                                      <p:cBhvr>
                                        <p:cTn id="33" dur="26">
                                          <p:stCondLst>
                                            <p:cond delay="1642"/>
                                          </p:stCondLst>
                                        </p:cTn>
                                        <p:tgtEl>
                                          <p:spTgt spid="20"/>
                                        </p:tgtEl>
                                      </p:cBhvr>
                                      <p:to x="100000" y="90000"/>
                                    </p:animScale>
                                    <p:animScale>
                                      <p:cBhvr>
                                        <p:cTn id="34" dur="166" decel="50000">
                                          <p:stCondLst>
                                            <p:cond delay="1668"/>
                                          </p:stCondLst>
                                        </p:cTn>
                                        <p:tgtEl>
                                          <p:spTgt spid="20"/>
                                        </p:tgtEl>
                                      </p:cBhvr>
                                      <p:to x="100000" y="100000"/>
                                    </p:animScale>
                                    <p:animScale>
                                      <p:cBhvr>
                                        <p:cTn id="35" dur="26">
                                          <p:stCondLst>
                                            <p:cond delay="1808"/>
                                          </p:stCondLst>
                                        </p:cTn>
                                        <p:tgtEl>
                                          <p:spTgt spid="20"/>
                                        </p:tgtEl>
                                      </p:cBhvr>
                                      <p:to x="100000" y="95000"/>
                                    </p:animScale>
                                    <p:animScale>
                                      <p:cBhvr>
                                        <p:cTn id="36" dur="166" decel="50000">
                                          <p:stCondLst>
                                            <p:cond delay="1834"/>
                                          </p:stCondLst>
                                        </p:cTn>
                                        <p:tgtEl>
                                          <p:spTgt spid="20"/>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80">
                                          <p:stCondLst>
                                            <p:cond delay="0"/>
                                          </p:stCondLst>
                                        </p:cTn>
                                        <p:tgtEl>
                                          <p:spTgt spid="8"/>
                                        </p:tgtEl>
                                      </p:cBhvr>
                                    </p:animEffect>
                                    <p:anim calcmode="lin" valueType="num">
                                      <p:cBhvr>
                                        <p:cTn id="4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gtEl>
                                      </p:cBhvr>
                                      <p:to x="100000" y="60000"/>
                                    </p:animScale>
                                    <p:animScale>
                                      <p:cBhvr>
                                        <p:cTn id="46" dur="166" decel="50000">
                                          <p:stCondLst>
                                            <p:cond delay="676"/>
                                          </p:stCondLst>
                                        </p:cTn>
                                        <p:tgtEl>
                                          <p:spTgt spid="8"/>
                                        </p:tgtEl>
                                      </p:cBhvr>
                                      <p:to x="100000" y="100000"/>
                                    </p:animScale>
                                    <p:animScale>
                                      <p:cBhvr>
                                        <p:cTn id="47" dur="26">
                                          <p:stCondLst>
                                            <p:cond delay="1312"/>
                                          </p:stCondLst>
                                        </p:cTn>
                                        <p:tgtEl>
                                          <p:spTgt spid="8"/>
                                        </p:tgtEl>
                                      </p:cBhvr>
                                      <p:to x="100000" y="80000"/>
                                    </p:animScale>
                                    <p:animScale>
                                      <p:cBhvr>
                                        <p:cTn id="48" dur="166" decel="50000">
                                          <p:stCondLst>
                                            <p:cond delay="1338"/>
                                          </p:stCondLst>
                                        </p:cTn>
                                        <p:tgtEl>
                                          <p:spTgt spid="8"/>
                                        </p:tgtEl>
                                      </p:cBhvr>
                                      <p:to x="100000" y="100000"/>
                                    </p:animScale>
                                    <p:animScale>
                                      <p:cBhvr>
                                        <p:cTn id="49" dur="26">
                                          <p:stCondLst>
                                            <p:cond delay="1642"/>
                                          </p:stCondLst>
                                        </p:cTn>
                                        <p:tgtEl>
                                          <p:spTgt spid="8"/>
                                        </p:tgtEl>
                                      </p:cBhvr>
                                      <p:to x="100000" y="90000"/>
                                    </p:animScale>
                                    <p:animScale>
                                      <p:cBhvr>
                                        <p:cTn id="50" dur="166" decel="50000">
                                          <p:stCondLst>
                                            <p:cond delay="1668"/>
                                          </p:stCondLst>
                                        </p:cTn>
                                        <p:tgtEl>
                                          <p:spTgt spid="8"/>
                                        </p:tgtEl>
                                      </p:cBhvr>
                                      <p:to x="100000" y="100000"/>
                                    </p:animScale>
                                    <p:animScale>
                                      <p:cBhvr>
                                        <p:cTn id="51" dur="26">
                                          <p:stCondLst>
                                            <p:cond delay="1808"/>
                                          </p:stCondLst>
                                        </p:cTn>
                                        <p:tgtEl>
                                          <p:spTgt spid="8"/>
                                        </p:tgtEl>
                                      </p:cBhvr>
                                      <p:to x="100000" y="95000"/>
                                    </p:animScale>
                                    <p:animScale>
                                      <p:cBhvr>
                                        <p:cTn id="5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a:off x="18097500" y="18047"/>
            <a:ext cx="176746" cy="10287000"/>
          </a:xfrm>
          <a:prstGeom prst="rect">
            <a:avLst/>
          </a:prstGeom>
          <a:solidFill>
            <a:schemeClr val="accent1"/>
          </a:solidFill>
        </p:spPr>
      </p:sp>
      <p:sp>
        <p:nvSpPr>
          <p:cNvPr id="24" name="AutoShape 24"/>
          <p:cNvSpPr/>
          <p:nvPr/>
        </p:nvSpPr>
        <p:spPr>
          <a:xfrm>
            <a:off x="0" y="0"/>
            <a:ext cx="190500" cy="10287000"/>
          </a:xfrm>
          <a:prstGeom prst="rect">
            <a:avLst/>
          </a:prstGeom>
          <a:solidFill>
            <a:schemeClr val="accent1"/>
          </a:solidFill>
        </p:spPr>
      </p:sp>
      <p:sp>
        <p:nvSpPr>
          <p:cNvPr id="25" name="TextBox 3">
            <a:extLst>
              <a:ext uri="{FF2B5EF4-FFF2-40B4-BE49-F238E27FC236}">
                <a16:creationId xmlns:a16="http://schemas.microsoft.com/office/drawing/2014/main" id="{9BF6EADD-CCA6-DC1F-7965-0B1680FCD4FB}"/>
              </a:ext>
            </a:extLst>
          </p:cNvPr>
          <p:cNvSpPr txBox="1"/>
          <p:nvPr/>
        </p:nvSpPr>
        <p:spPr>
          <a:xfrm>
            <a:off x="4762861" y="502285"/>
            <a:ext cx="8762277" cy="577215"/>
          </a:xfrm>
          <a:prstGeom prst="rect">
            <a:avLst/>
          </a:prstGeom>
        </p:spPr>
        <p:txBody>
          <a:bodyPr lIns="0" tIns="0" rIns="0" bIns="0" rtlCol="0" anchor="t">
            <a:spAutoFit/>
          </a:bodyPr>
          <a:lstStyle/>
          <a:p>
            <a:pPr algn="ctr">
              <a:lnSpc>
                <a:spcPts val="4680"/>
              </a:lnSpc>
            </a:pPr>
            <a:r>
              <a:rPr lang="en-US" sz="3600" spc="107" dirty="0" err="1">
                <a:solidFill>
                  <a:schemeClr val="accent1"/>
                </a:solidFill>
                <a:latin typeface="Clear Sans Bold"/>
              </a:rPr>
              <a:t>Sử</a:t>
            </a:r>
            <a:r>
              <a:rPr lang="en-US" sz="3600" spc="107" dirty="0">
                <a:solidFill>
                  <a:schemeClr val="accent1"/>
                </a:solidFill>
                <a:latin typeface="Clear Sans Bold"/>
              </a:rPr>
              <a:t> </a:t>
            </a:r>
            <a:r>
              <a:rPr lang="en-US" sz="3600" spc="107" dirty="0" err="1">
                <a:solidFill>
                  <a:schemeClr val="accent1"/>
                </a:solidFill>
                <a:latin typeface="Clear Sans Bold"/>
              </a:rPr>
              <a:t>Dụng</a:t>
            </a:r>
            <a:r>
              <a:rPr lang="en-US" sz="3600" spc="107" dirty="0">
                <a:solidFill>
                  <a:schemeClr val="accent1"/>
                </a:solidFill>
                <a:latin typeface="Clear Sans Bold"/>
              </a:rPr>
              <a:t> </a:t>
            </a:r>
            <a:r>
              <a:rPr lang="en-US" sz="3600" spc="107" dirty="0" err="1">
                <a:solidFill>
                  <a:schemeClr val="accent1"/>
                </a:solidFill>
                <a:latin typeface="Clear Sans Bold"/>
              </a:rPr>
              <a:t>Robotflow</a:t>
            </a:r>
            <a:r>
              <a:rPr lang="en-US" sz="3600" spc="107" dirty="0">
                <a:solidFill>
                  <a:schemeClr val="accent1"/>
                </a:solidFill>
                <a:latin typeface="Clear Sans Bold"/>
              </a:rPr>
              <a:t> </a:t>
            </a:r>
            <a:r>
              <a:rPr lang="en-US" sz="3600" spc="107" dirty="0" err="1">
                <a:solidFill>
                  <a:schemeClr val="accent1"/>
                </a:solidFill>
                <a:latin typeface="Clear Sans Bold"/>
              </a:rPr>
              <a:t>để</a:t>
            </a:r>
            <a:r>
              <a:rPr lang="en-US" sz="3600" spc="107" dirty="0">
                <a:solidFill>
                  <a:schemeClr val="accent1"/>
                </a:solidFill>
                <a:latin typeface="Clear Sans Bold"/>
              </a:rPr>
              <a:t> </a:t>
            </a:r>
            <a:r>
              <a:rPr lang="en-US" sz="3600" spc="107" dirty="0" err="1">
                <a:solidFill>
                  <a:schemeClr val="accent1"/>
                </a:solidFill>
                <a:latin typeface="Clear Sans Bold"/>
              </a:rPr>
              <a:t>dán</a:t>
            </a:r>
            <a:r>
              <a:rPr lang="en-US" sz="3600" spc="107" dirty="0">
                <a:solidFill>
                  <a:schemeClr val="accent1"/>
                </a:solidFill>
                <a:latin typeface="Clear Sans Bold"/>
              </a:rPr>
              <a:t> </a:t>
            </a:r>
            <a:r>
              <a:rPr lang="en-US" sz="3600" spc="107" dirty="0" err="1">
                <a:solidFill>
                  <a:schemeClr val="accent1"/>
                </a:solidFill>
                <a:latin typeface="Clear Sans Bold"/>
              </a:rPr>
              <a:t>nhãn</a:t>
            </a:r>
            <a:endParaRPr lang="en-US" sz="3600" spc="107" dirty="0">
              <a:solidFill>
                <a:schemeClr val="accent1"/>
              </a:solidFill>
              <a:latin typeface="Clear Sans Bold"/>
            </a:endParaRPr>
          </a:p>
        </p:txBody>
      </p:sp>
      <p:graphicFrame>
        <p:nvGraphicFramePr>
          <p:cNvPr id="5" name="Bảng 4">
            <a:extLst>
              <a:ext uri="{FF2B5EF4-FFF2-40B4-BE49-F238E27FC236}">
                <a16:creationId xmlns:a16="http://schemas.microsoft.com/office/drawing/2014/main" id="{CDE9B1E1-8FDB-012D-CC21-5D6192D0C3E0}"/>
              </a:ext>
            </a:extLst>
          </p:cNvPr>
          <p:cNvGraphicFramePr>
            <a:graphicFrameLocks noGrp="1"/>
          </p:cNvGraphicFramePr>
          <p:nvPr/>
        </p:nvGraphicFramePr>
        <p:xfrm>
          <a:off x="3048000" y="107950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3298303739"/>
                    </a:ext>
                  </a:extLst>
                </a:gridCol>
              </a:tblGrid>
              <a:tr h="370840">
                <a:tc>
                  <a:txBody>
                    <a:bodyPr/>
                    <a:lstStyle/>
                    <a:p>
                      <a:endParaRPr lang="vi-VN" dirty="0"/>
                    </a:p>
                  </a:txBody>
                  <a:tcPr/>
                </a:tc>
                <a:extLst>
                  <a:ext uri="{0D108BD9-81ED-4DB2-BD59-A6C34878D82A}">
                    <a16:rowId xmlns:a16="http://schemas.microsoft.com/office/drawing/2014/main" val="1571483628"/>
                  </a:ext>
                </a:extLst>
              </a:tr>
            </a:tbl>
          </a:graphicData>
        </a:graphic>
      </p:graphicFrame>
      <p:graphicFrame>
        <p:nvGraphicFramePr>
          <p:cNvPr id="6" name="Bảng 5">
            <a:extLst>
              <a:ext uri="{FF2B5EF4-FFF2-40B4-BE49-F238E27FC236}">
                <a16:creationId xmlns:a16="http://schemas.microsoft.com/office/drawing/2014/main" id="{5F1BDB53-B964-FA2A-1E1E-5F33848CB88A}"/>
              </a:ext>
            </a:extLst>
          </p:cNvPr>
          <p:cNvGraphicFramePr>
            <a:graphicFrameLocks noGrp="1"/>
          </p:cNvGraphicFramePr>
          <p:nvPr>
            <p:extLst>
              <p:ext uri="{D42A27DB-BD31-4B8C-83A1-F6EECF244321}">
                <p14:modId xmlns:p14="http://schemas.microsoft.com/office/powerpoint/2010/main" val="2710895867"/>
              </p:ext>
            </p:extLst>
          </p:nvPr>
        </p:nvGraphicFramePr>
        <p:xfrm>
          <a:off x="3047999" y="1450340"/>
          <a:ext cx="12192000" cy="91440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4074951070"/>
                    </a:ext>
                  </a:extLst>
                </a:gridCol>
              </a:tblGrid>
              <a:tr h="721360">
                <a:tc>
                  <a:txBody>
                    <a:bodyPr/>
                    <a:lstStyle/>
                    <a:p>
                      <a:pPr marL="285750" lvl="0" indent="-285750">
                        <a:buFontTx/>
                        <a:buChar char="-"/>
                      </a:pPr>
                      <a:r>
                        <a:rPr lang="vi-VN" sz="1800" b="1" kern="1200" dirty="0">
                          <a:solidFill>
                            <a:schemeClr val="lt1"/>
                          </a:solidFill>
                          <a:effectLst/>
                          <a:latin typeface="+mn-lt"/>
                          <a:ea typeface="+mn-ea"/>
                          <a:cs typeface="+mn-cs"/>
                        </a:rPr>
                        <a:t>Tải Hình Ảnh lên</a:t>
                      </a:r>
                    </a:p>
                    <a:p>
                      <a:pPr marL="285750" lvl="0" indent="-285750">
                        <a:buFontTx/>
                        <a:buChar char="-"/>
                      </a:pPr>
                      <a:r>
                        <a:rPr lang="vi-VN" sz="1800" b="1" kern="1200" dirty="0">
                          <a:solidFill>
                            <a:schemeClr val="lt1"/>
                          </a:solidFill>
                          <a:effectLst/>
                          <a:latin typeface="+mn-lt"/>
                          <a:ea typeface="+mn-ea"/>
                          <a:cs typeface="+mn-cs"/>
                        </a:rPr>
                        <a:t> Vẽ Khung </a:t>
                      </a:r>
                    </a:p>
                    <a:p>
                      <a:pPr marL="285750" lvl="0" indent="-285750">
                        <a:buFontTx/>
                        <a:buChar char="-"/>
                      </a:pPr>
                      <a:r>
                        <a:rPr lang="vi-VN" sz="1800" b="1" kern="1200" dirty="0">
                          <a:solidFill>
                            <a:schemeClr val="lt1"/>
                          </a:solidFill>
                          <a:effectLst/>
                          <a:latin typeface="+mn-lt"/>
                          <a:ea typeface="+mn-ea"/>
                          <a:cs typeface="+mn-cs"/>
                        </a:rPr>
                        <a:t>Dán Nhãn</a:t>
                      </a:r>
                    </a:p>
                  </a:txBody>
                  <a:tcPr/>
                </a:tc>
                <a:extLst>
                  <a:ext uri="{0D108BD9-81ED-4DB2-BD59-A6C34878D82A}">
                    <a16:rowId xmlns:a16="http://schemas.microsoft.com/office/drawing/2014/main" val="772738072"/>
                  </a:ext>
                </a:extLst>
              </a:tr>
            </a:tbl>
          </a:graphicData>
        </a:graphic>
      </p:graphicFrame>
      <p:pic>
        <p:nvPicPr>
          <p:cNvPr id="3" name="Hình ảnh 2">
            <a:extLst>
              <a:ext uri="{FF2B5EF4-FFF2-40B4-BE49-F238E27FC236}">
                <a16:creationId xmlns:a16="http://schemas.microsoft.com/office/drawing/2014/main" id="{7D60D01B-0CEB-2D60-767F-D3B4762A0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073" y="2512460"/>
            <a:ext cx="12192000" cy="5069439"/>
          </a:xfrm>
          <a:prstGeom prst="rect">
            <a:avLst/>
          </a:prstGeom>
        </p:spPr>
      </p:pic>
    </p:spTree>
    <p:extLst>
      <p:ext uri="{BB962C8B-B14F-4D97-AF65-F5344CB8AC3E}">
        <p14:creationId xmlns:p14="http://schemas.microsoft.com/office/powerpoint/2010/main" val="369537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13" name="Hình ảnh 12">
            <a:extLst>
              <a:ext uri="{FF2B5EF4-FFF2-40B4-BE49-F238E27FC236}">
                <a16:creationId xmlns:a16="http://schemas.microsoft.com/office/drawing/2014/main" id="{6EF2DF06-F25B-957E-3FC1-EF5C75801910}"/>
              </a:ext>
            </a:extLst>
          </p:cNvPr>
          <p:cNvPicPr>
            <a:picLocks noChangeAspect="1"/>
          </p:cNvPicPr>
          <p:nvPr/>
        </p:nvPicPr>
        <p:blipFill rotWithShape="1">
          <a:blip r:embed="rId2">
            <a:extLst>
              <a:ext uri="{28A0092B-C50C-407E-A947-70E740481C1C}">
                <a14:useLocalDpi xmlns:a14="http://schemas.microsoft.com/office/drawing/2010/main" val="0"/>
              </a:ext>
            </a:extLst>
          </a:blip>
          <a:srcRect l="-129" t="-1270" r="129" b="10220"/>
          <a:stretch/>
        </p:blipFill>
        <p:spPr>
          <a:xfrm rot="5400000">
            <a:off x="10043388" y="2983154"/>
            <a:ext cx="11430000" cy="5463692"/>
          </a:xfrm>
          <a:prstGeom prst="rect">
            <a:avLst/>
          </a:prstGeom>
        </p:spPr>
      </p:pic>
      <p:sp>
        <p:nvSpPr>
          <p:cNvPr id="3" name="AutoShape 3"/>
          <p:cNvSpPr/>
          <p:nvPr/>
        </p:nvSpPr>
        <p:spPr>
          <a:xfrm>
            <a:off x="18097500" y="0"/>
            <a:ext cx="190500" cy="9258300"/>
          </a:xfrm>
          <a:prstGeom prst="rect">
            <a:avLst/>
          </a:prstGeom>
          <a:solidFill>
            <a:schemeClr val="accent1"/>
          </a:solidFill>
        </p:spPr>
        <p:style>
          <a:lnRef idx="2">
            <a:schemeClr val="accent5">
              <a:shade val="15000"/>
            </a:schemeClr>
          </a:lnRef>
          <a:fillRef idx="1">
            <a:schemeClr val="accent5"/>
          </a:fillRef>
          <a:effectRef idx="0">
            <a:schemeClr val="accent5"/>
          </a:effectRef>
          <a:fontRef idx="minor">
            <a:schemeClr val="lt1"/>
          </a:fontRef>
        </p:style>
      </p:sp>
      <p:sp>
        <p:nvSpPr>
          <p:cNvPr id="4" name="AutoShape 4"/>
          <p:cNvSpPr/>
          <p:nvPr/>
        </p:nvSpPr>
        <p:spPr>
          <a:xfrm>
            <a:off x="12836042" y="1065570"/>
            <a:ext cx="190500" cy="9258300"/>
          </a:xfrm>
          <a:prstGeom prst="rect">
            <a:avLst/>
          </a:prstGeom>
          <a:solidFill>
            <a:schemeClr val="accent1"/>
          </a:solidFill>
        </p:spPr>
        <p:txBody>
          <a:bodyPr/>
          <a:lstStyle/>
          <a:p>
            <a:endParaRPr lang="vi-VN" dirty="0"/>
          </a:p>
        </p:txBody>
      </p:sp>
      <p:sp>
        <p:nvSpPr>
          <p:cNvPr id="5" name="AutoShape 5"/>
          <p:cNvSpPr/>
          <p:nvPr/>
        </p:nvSpPr>
        <p:spPr>
          <a:xfrm>
            <a:off x="0" y="0"/>
            <a:ext cx="190500" cy="9258300"/>
          </a:xfrm>
          <a:prstGeom prst="rect">
            <a:avLst/>
          </a:prstGeom>
          <a:solidFill>
            <a:schemeClr val="accent1"/>
          </a:solidFill>
        </p:spPr>
      </p:sp>
      <p:sp>
        <p:nvSpPr>
          <p:cNvPr id="15" name="Hộp Văn bản 14">
            <a:extLst>
              <a:ext uri="{FF2B5EF4-FFF2-40B4-BE49-F238E27FC236}">
                <a16:creationId xmlns:a16="http://schemas.microsoft.com/office/drawing/2014/main" id="{D838AE6A-1417-0256-0989-4E5D7C102259}"/>
              </a:ext>
            </a:extLst>
          </p:cNvPr>
          <p:cNvSpPr txBox="1"/>
          <p:nvPr/>
        </p:nvSpPr>
        <p:spPr>
          <a:xfrm>
            <a:off x="361335" y="1731774"/>
            <a:ext cx="10744200" cy="8592096"/>
          </a:xfrm>
          <a:prstGeom prst="rect">
            <a:avLst/>
          </a:prstGeom>
          <a:noFill/>
        </p:spPr>
        <p:txBody>
          <a:bodyPr wrap="square" rtlCol="0">
            <a:spAutoFit/>
          </a:bodyPr>
          <a:lstStyle/>
          <a:p>
            <a:pPr algn="just" fontAlgn="base">
              <a:lnSpc>
                <a:spcPct val="150000"/>
              </a:lnSpc>
            </a:pP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1.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Tên</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đề</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tài</a:t>
            </a:r>
            <a:endPar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endParaRPr>
          </a:p>
          <a:p>
            <a:pPr algn="just" fontAlgn="base">
              <a:lnSpc>
                <a:spcPct val="150000"/>
              </a:lnSpc>
            </a:pPr>
            <a:r>
              <a:rPr lang="vi-VN" sz="2000" b="1" i="1" dirty="0">
                <a:solidFill>
                  <a:schemeClr val="bg2"/>
                </a:solidFill>
                <a:latin typeface="Clear Sans Bold" panose="020B0604020202020204" charset="0"/>
                <a:ea typeface="Times New Roman" panose="02020603050405020304" pitchFamily="18" charset="0"/>
                <a:cs typeface="Clear Sans Bold" panose="020B0604020202020204" charset="0"/>
              </a:rPr>
              <a:t>-  Xây dựng chương trình nhận dạng tiền đơn giản</a:t>
            </a:r>
          </a:p>
          <a:p>
            <a:pPr algn="just" fontAlgn="base">
              <a:lnSpc>
                <a:spcPct val="150000"/>
              </a:lnSpc>
            </a:pP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2.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Mục</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đích</a:t>
            </a:r>
            <a:endPar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endParaRPr>
          </a:p>
          <a:p>
            <a:pPr algn="just" fontAlgn="base">
              <a:lnSpc>
                <a:spcPct val="150000"/>
              </a:lnSpc>
            </a:pPr>
            <a:r>
              <a:rPr lang="vi-VN" sz="2000" b="1" dirty="0">
                <a:solidFill>
                  <a:schemeClr val="bg2"/>
                </a:solidFill>
                <a:latin typeface="Clear Sans Bold" panose="020B0604020202020204" charset="0"/>
                <a:ea typeface="Times New Roman" panose="02020603050405020304" pitchFamily="18" charset="0"/>
                <a:cs typeface="Clear Sans Bold" panose="020B0604020202020204" charset="0"/>
              </a:rPr>
              <a:t>- Phát triển một chương trình máy tính có khả năng nhận dạng mệnh giá các tờ tiền của Việt Nam. Chương trình sẽ phân biệt các mệnh giá tiền khác nhau thông qua hình ảnh và </a:t>
            </a:r>
            <a:r>
              <a:rPr lang="vi-VN" sz="2000" b="1" dirty="0" err="1">
                <a:solidFill>
                  <a:schemeClr val="bg2"/>
                </a:solidFill>
                <a:latin typeface="Clear Sans Bold" panose="020B0604020202020204" charset="0"/>
                <a:ea typeface="Times New Roman" panose="02020603050405020304" pitchFamily="18" charset="0"/>
                <a:cs typeface="Clear Sans Bold" panose="020B0604020202020204" charset="0"/>
              </a:rPr>
              <a:t>camera</a:t>
            </a:r>
            <a:r>
              <a:rPr lang="vi-VN"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endPar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endParaRPr>
          </a:p>
          <a:p>
            <a:pPr algn="just" fontAlgn="base">
              <a:lnSpc>
                <a:spcPct val="150000"/>
              </a:lnSpc>
            </a:pP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3.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Công</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việc</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cần</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thực</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hiện</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p>
          <a:p>
            <a:pPr marL="285750" indent="-285750" algn="just" fontAlgn="base">
              <a:lnSpc>
                <a:spcPct val="150000"/>
              </a:lnSpc>
              <a:buFont typeface="Clear Sans Bold" panose="020B0604020202020204" charset="0"/>
              <a:buChar char="-"/>
            </a:pP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Tìm</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hiểu</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về</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kiến</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thức</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kỹ</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năng</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lập</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trình</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cần</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r>
              <a:rPr lang="en-US" sz="2000" b="1" dirty="0" err="1">
                <a:solidFill>
                  <a:schemeClr val="bg2"/>
                </a:solidFill>
                <a:latin typeface="Clear Sans Bold" panose="020B0604020202020204" charset="0"/>
                <a:ea typeface="Times New Roman" panose="02020603050405020304" pitchFamily="18" charset="0"/>
                <a:cs typeface="Clear Sans Bold" panose="020B0604020202020204" charset="0"/>
              </a:rPr>
              <a:t>thiết</a:t>
            </a:r>
            <a:r>
              <a:rPr lang="en-US" sz="2000" b="1" dirty="0">
                <a:solidFill>
                  <a:schemeClr val="bg2"/>
                </a:solidFill>
                <a:latin typeface="Clear Sans Bold" panose="020B0604020202020204" charset="0"/>
                <a:ea typeface="Times New Roman" panose="02020603050405020304" pitchFamily="18" charset="0"/>
                <a:cs typeface="Clear Sans Bold" panose="020B0604020202020204" charset="0"/>
              </a:rPr>
              <a:t> </a:t>
            </a:r>
          </a:p>
          <a:p>
            <a:pPr marL="285750" indent="-285750" algn="just" fontAlgn="base">
              <a:lnSpc>
                <a:spcPct val="150000"/>
              </a:lnSpc>
              <a:buFont typeface="Clear Sans Bold" panose="020B0604020202020204" charset="0"/>
              <a:buChar char="-"/>
            </a:pP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Thu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Nhập</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Dữ</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Liệu</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p>
          <a:p>
            <a:pPr marL="285750" indent="-285750" algn="just" fontAlgn="base">
              <a:lnSpc>
                <a:spcPct val="150000"/>
              </a:lnSpc>
              <a:buFont typeface="Clear Sans Bold" panose="020B0604020202020204" charset="0"/>
              <a:buChar char="-"/>
            </a:pP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Huấn</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Luyện</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mô</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hình</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p>
          <a:p>
            <a:pPr marL="285750" indent="-285750" algn="just" fontAlgn="base">
              <a:lnSpc>
                <a:spcPct val="150000"/>
              </a:lnSpc>
              <a:buFont typeface="Clear Sans Bold" panose="020B0604020202020204" charset="0"/>
              <a:buChar char="-"/>
            </a:pP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Phát</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triển</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giao</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diện</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người</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dùng</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p>
          <a:p>
            <a:pPr marL="285750" indent="-285750" algn="just" fontAlgn="base">
              <a:lnSpc>
                <a:spcPct val="150000"/>
              </a:lnSpc>
              <a:buFont typeface="Clear Sans Bold" panose="020B0604020202020204" charset="0"/>
              <a:buChar char="-"/>
            </a:pP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Làm</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báo</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cáo</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p>
          <a:p>
            <a:pPr algn="just" fontAlgn="base">
              <a:lnSpc>
                <a:spcPct val="150000"/>
              </a:lnSpc>
            </a:pP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4.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Yêu</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r>
              <a:rPr lang="en-US" sz="2000" dirty="0" err="1">
                <a:solidFill>
                  <a:schemeClr val="bg2"/>
                </a:solidFill>
                <a:latin typeface="Clear Sans Bold" panose="020B0604020202020204" charset="0"/>
                <a:ea typeface="Calibri" panose="020F0502020204030204" pitchFamily="34" charset="0"/>
                <a:cs typeface="Clear Sans Bold" panose="020B0604020202020204" charset="0"/>
              </a:rPr>
              <a:t>cầu</a:t>
            </a:r>
            <a:r>
              <a:rPr lang="en-US" sz="2000" dirty="0">
                <a:solidFill>
                  <a:schemeClr val="bg2"/>
                </a:solidFill>
                <a:latin typeface="Clear Sans Bold" panose="020B0604020202020204" charset="0"/>
                <a:ea typeface="Calibri" panose="020F0502020204030204" pitchFamily="34" charset="0"/>
                <a:cs typeface="Clear Sans Bold" panose="020B0604020202020204" charset="0"/>
              </a:rPr>
              <a:t> </a:t>
            </a:r>
          </a:p>
          <a:p>
            <a:pPr marL="342900" lvl="0" indent="-342900" algn="just">
              <a:lnSpc>
                <a:spcPct val="150000"/>
              </a:lnSpc>
              <a:spcBef>
                <a:spcPts val="400"/>
              </a:spcBef>
              <a:buFont typeface="Times New Roman" panose="02020603050405020304" pitchFamily="18" charset="0"/>
              <a:buChar char="-"/>
            </a:pPr>
            <a:r>
              <a:rPr lang="vi-VN" sz="2000" dirty="0">
                <a:solidFill>
                  <a:schemeClr val="bg2"/>
                </a:solidFill>
                <a:effectLst/>
                <a:latin typeface="Clear Sans Bold" panose="020B0604020202020204" charset="0"/>
                <a:ea typeface="Arial" panose="020B0604020202020204" pitchFamily="34" charset="0"/>
                <a:cs typeface="Clear Sans Bold" panose="020B0604020202020204" charset="0"/>
              </a:rPr>
              <a:t>Chuẩn bị các phần mềm và thư viện cần thiết </a:t>
            </a:r>
            <a:r>
              <a:rPr lang="vi-VN" sz="2000" dirty="0" err="1">
                <a:solidFill>
                  <a:schemeClr val="bg2"/>
                </a:solidFill>
                <a:effectLst/>
                <a:latin typeface="Clear Sans Bold" panose="020B0604020202020204" charset="0"/>
                <a:ea typeface="Arial" panose="020B0604020202020204" pitchFamily="34" charset="0"/>
                <a:cs typeface="Clear Sans Bold" panose="020B0604020202020204" charset="0"/>
              </a:rPr>
              <a:t>Python</a:t>
            </a:r>
            <a:r>
              <a:rPr lang="vi-VN" sz="2000" dirty="0">
                <a:solidFill>
                  <a:schemeClr val="bg2"/>
                </a:solidFill>
                <a:effectLst/>
                <a:latin typeface="Clear Sans Bold" panose="020B0604020202020204" charset="0"/>
                <a:ea typeface="Arial" panose="020B0604020202020204" pitchFamily="34" charset="0"/>
                <a:cs typeface="Clear Sans Bold" panose="020B0604020202020204" charset="0"/>
              </a:rPr>
              <a:t> , </a:t>
            </a:r>
            <a:r>
              <a:rPr lang="vi-VN" sz="2000" dirty="0" err="1">
                <a:solidFill>
                  <a:schemeClr val="bg2"/>
                </a:solidFill>
                <a:effectLst/>
                <a:latin typeface="Clear Sans Bold" panose="020B0604020202020204" charset="0"/>
                <a:ea typeface="Arial" panose="020B0604020202020204" pitchFamily="34" charset="0"/>
                <a:cs typeface="Clear Sans Bold" panose="020B0604020202020204" charset="0"/>
              </a:rPr>
              <a:t>opencv</a:t>
            </a:r>
            <a:r>
              <a:rPr lang="vi-VN" sz="2000" dirty="0">
                <a:solidFill>
                  <a:schemeClr val="bg2"/>
                </a:solidFill>
                <a:effectLst/>
                <a:latin typeface="Clear Sans Bold" panose="020B0604020202020204" charset="0"/>
                <a:ea typeface="Arial" panose="020B0604020202020204" pitchFamily="34" charset="0"/>
                <a:cs typeface="Clear Sans Bold" panose="020B0604020202020204" charset="0"/>
              </a:rPr>
              <a:t> , </a:t>
            </a:r>
            <a:r>
              <a:rPr lang="vi-VN" sz="2000" dirty="0" err="1">
                <a:solidFill>
                  <a:schemeClr val="bg2"/>
                </a:solidFill>
                <a:effectLst/>
                <a:latin typeface="Clear Sans Bold" panose="020B0604020202020204" charset="0"/>
                <a:ea typeface="Arial" panose="020B0604020202020204" pitchFamily="34" charset="0"/>
                <a:cs typeface="Clear Sans Bold" panose="020B0604020202020204" charset="0"/>
              </a:rPr>
              <a:t>Tkinter</a:t>
            </a:r>
            <a:r>
              <a:rPr lang="vi-VN" sz="2000" dirty="0">
                <a:solidFill>
                  <a:schemeClr val="bg2"/>
                </a:solidFill>
                <a:effectLst/>
                <a:latin typeface="Clear Sans Bold" panose="020B0604020202020204" charset="0"/>
                <a:ea typeface="Arial" panose="020B0604020202020204" pitchFamily="34" charset="0"/>
                <a:cs typeface="Clear Sans Bold" panose="020B0604020202020204" charset="0"/>
              </a:rPr>
              <a:t> …. V</a:t>
            </a:r>
            <a:r>
              <a:rPr lang="en-US" sz="2000" dirty="0">
                <a:solidFill>
                  <a:schemeClr val="bg2"/>
                </a:solidFill>
                <a:effectLst/>
                <a:latin typeface="Clear Sans Bold" panose="020B0604020202020204" charset="0"/>
                <a:ea typeface="Arial" panose="020B0604020202020204" pitchFamily="34" charset="0"/>
                <a:cs typeface="Clear Sans Bold" panose="020B0604020202020204" charset="0"/>
              </a:rPr>
              <a:t>.v  </a:t>
            </a:r>
            <a:endParaRPr lang="vi-VN" sz="2000" dirty="0">
              <a:solidFill>
                <a:schemeClr val="bg2"/>
              </a:solidFill>
              <a:effectLst/>
              <a:latin typeface="Clear Sans Bold" panose="020B0604020202020204" charset="0"/>
              <a:ea typeface="Arial" panose="020B0604020202020204" pitchFamily="34" charset="0"/>
              <a:cs typeface="Clear Sans Bold" panose="020B0604020202020204" charset="0"/>
            </a:endParaRPr>
          </a:p>
          <a:p>
            <a:pPr marL="342900" lvl="0" indent="-342900" algn="just">
              <a:lnSpc>
                <a:spcPct val="150000"/>
              </a:lnSpc>
              <a:buFont typeface="Times New Roman" panose="02020603050405020304" pitchFamily="18" charset="0"/>
              <a:buChar char="-"/>
            </a:pPr>
            <a:r>
              <a:rPr lang="vi-VN" sz="2000" dirty="0">
                <a:solidFill>
                  <a:schemeClr val="bg2"/>
                </a:solidFill>
                <a:effectLst/>
                <a:latin typeface="Clear Sans Bold" panose="020B0604020202020204" charset="0"/>
                <a:ea typeface="Arial" panose="020B0604020202020204" pitchFamily="34" charset="0"/>
                <a:cs typeface="Clear Sans Bold" panose="020B0604020202020204" charset="0"/>
              </a:rPr>
              <a:t>Kỹ năng lập trình và kiến thức về học phần xử lý ảnh </a:t>
            </a:r>
          </a:p>
          <a:p>
            <a:pPr marL="342900" lvl="0" indent="-342900" algn="just">
              <a:lnSpc>
                <a:spcPct val="150000"/>
              </a:lnSpc>
              <a:spcAft>
                <a:spcPts val="400"/>
              </a:spcAft>
              <a:buFont typeface="Times New Roman" panose="02020603050405020304" pitchFamily="18" charset="0"/>
              <a:buChar char="-"/>
            </a:pPr>
            <a:r>
              <a:rPr lang="vi-VN" sz="2000" dirty="0">
                <a:solidFill>
                  <a:schemeClr val="bg2"/>
                </a:solidFill>
                <a:effectLst/>
                <a:latin typeface="Clear Sans Bold" panose="020B0604020202020204" charset="0"/>
                <a:ea typeface="Arial" panose="020B0604020202020204" pitchFamily="34" charset="0"/>
                <a:cs typeface="Clear Sans Bold" panose="020B0604020202020204" charset="0"/>
              </a:rPr>
              <a:t>Bộ sưu tập các tờ tiền Việt Nam để làm Dữ Liệu </a:t>
            </a:r>
          </a:p>
          <a:p>
            <a:pPr algn="just" fontAlgn="base">
              <a:lnSpc>
                <a:spcPct val="150000"/>
              </a:lnSpc>
            </a:pPr>
            <a:endParaRPr lang="en-US" sz="2800" dirty="0">
              <a:solidFill>
                <a:schemeClr val="bg2"/>
              </a:solidFill>
              <a:latin typeface="Clear Sans Bold" panose="020B0604020202020204" charset="0"/>
              <a:ea typeface="Calibri" panose="020F0502020204030204" pitchFamily="34" charset="0"/>
              <a:cs typeface="Clear Sans Bold" panose="020B0604020202020204" charset="0"/>
            </a:endParaRPr>
          </a:p>
          <a:p>
            <a:pPr algn="just" fontAlgn="base">
              <a:lnSpc>
                <a:spcPct val="150000"/>
              </a:lnSpc>
            </a:pPr>
            <a:endParaRPr lang="vi-VN" dirty="0">
              <a:solidFill>
                <a:schemeClr val="bg2"/>
              </a:solidFill>
            </a:endParaRPr>
          </a:p>
        </p:txBody>
      </p:sp>
      <p:sp>
        <p:nvSpPr>
          <p:cNvPr id="16" name="Hộp Văn bản 15">
            <a:extLst>
              <a:ext uri="{FF2B5EF4-FFF2-40B4-BE49-F238E27FC236}">
                <a16:creationId xmlns:a16="http://schemas.microsoft.com/office/drawing/2014/main" id="{5989010D-940F-2A47-0210-000931199956}"/>
              </a:ext>
            </a:extLst>
          </p:cNvPr>
          <p:cNvSpPr txBox="1"/>
          <p:nvPr/>
        </p:nvSpPr>
        <p:spPr>
          <a:xfrm>
            <a:off x="1809135" y="342900"/>
            <a:ext cx="9296400" cy="1015663"/>
          </a:xfrm>
          <a:prstGeom prst="rect">
            <a:avLst/>
          </a:prstGeom>
          <a:noFill/>
        </p:spPr>
        <p:txBody>
          <a:bodyPr wrap="square" rtlCol="0">
            <a:spAutoFit/>
          </a:bodyPr>
          <a:lstStyle/>
          <a:p>
            <a:pPr algn="ctr"/>
            <a:r>
              <a:rPr lang="en-US" sz="6000" b="1" dirty="0">
                <a:solidFill>
                  <a:schemeClr val="bg1"/>
                </a:solidFill>
                <a:latin typeface="Clear Sans Bold" panose="020B0604020202020204" charset="0"/>
                <a:cs typeface="Clear Sans Bold" panose="020B0604020202020204" charset="0"/>
              </a:rPr>
              <a:t>BÁO CÁO BÀI TẬP LỚN</a:t>
            </a:r>
            <a:endParaRPr lang="vi-VN" sz="6000" b="1" dirty="0">
              <a:solidFill>
                <a:schemeClr val="bg1"/>
              </a:solidFill>
              <a:latin typeface="Clear Sans Bold" panose="020B0604020202020204" charset="0"/>
              <a:cs typeface="Clear Sans Bold" panose="020B0604020202020204" charset="0"/>
            </a:endParaRPr>
          </a:p>
        </p:txBody>
      </p:sp>
    </p:spTree>
    <p:extLst>
      <p:ext uri="{BB962C8B-B14F-4D97-AF65-F5344CB8AC3E}">
        <p14:creationId xmlns:p14="http://schemas.microsoft.com/office/powerpoint/2010/main" val="21914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a:off x="18097500" y="18047"/>
            <a:ext cx="176746" cy="10287000"/>
          </a:xfrm>
          <a:prstGeom prst="rect">
            <a:avLst/>
          </a:prstGeom>
          <a:solidFill>
            <a:schemeClr val="accent1"/>
          </a:solidFill>
        </p:spPr>
      </p:sp>
      <p:sp>
        <p:nvSpPr>
          <p:cNvPr id="24" name="AutoShape 24"/>
          <p:cNvSpPr/>
          <p:nvPr/>
        </p:nvSpPr>
        <p:spPr>
          <a:xfrm>
            <a:off x="0" y="0"/>
            <a:ext cx="190500" cy="10287000"/>
          </a:xfrm>
          <a:prstGeom prst="rect">
            <a:avLst/>
          </a:prstGeom>
          <a:solidFill>
            <a:schemeClr val="accent1"/>
          </a:solidFill>
        </p:spPr>
      </p:sp>
      <p:sp>
        <p:nvSpPr>
          <p:cNvPr id="25" name="TextBox 3">
            <a:extLst>
              <a:ext uri="{FF2B5EF4-FFF2-40B4-BE49-F238E27FC236}">
                <a16:creationId xmlns:a16="http://schemas.microsoft.com/office/drawing/2014/main" id="{9BF6EADD-CCA6-DC1F-7965-0B1680FCD4FB}"/>
              </a:ext>
            </a:extLst>
          </p:cNvPr>
          <p:cNvSpPr txBox="1"/>
          <p:nvPr/>
        </p:nvSpPr>
        <p:spPr>
          <a:xfrm>
            <a:off x="4762861" y="502285"/>
            <a:ext cx="8762277" cy="564706"/>
          </a:xfrm>
          <a:prstGeom prst="rect">
            <a:avLst/>
          </a:prstGeom>
        </p:spPr>
        <p:txBody>
          <a:bodyPr lIns="0" tIns="0" rIns="0" bIns="0" rtlCol="0" anchor="t">
            <a:spAutoFit/>
          </a:bodyPr>
          <a:lstStyle/>
          <a:p>
            <a:pPr algn="ctr">
              <a:lnSpc>
                <a:spcPts val="4680"/>
              </a:lnSpc>
            </a:pPr>
            <a:r>
              <a:rPr lang="en-US" sz="3600" spc="107" dirty="0">
                <a:solidFill>
                  <a:schemeClr val="accent1"/>
                </a:solidFill>
                <a:latin typeface="Clear Sans Bold"/>
              </a:rPr>
              <a:t>1 </a:t>
            </a:r>
            <a:r>
              <a:rPr lang="en-US" sz="3600" spc="107" dirty="0" err="1">
                <a:solidFill>
                  <a:schemeClr val="accent1"/>
                </a:solidFill>
                <a:latin typeface="Clear Sans Bold"/>
              </a:rPr>
              <a:t>số</a:t>
            </a:r>
            <a:r>
              <a:rPr lang="en-US" sz="3600" spc="107" dirty="0">
                <a:solidFill>
                  <a:schemeClr val="accent1"/>
                </a:solidFill>
                <a:latin typeface="Clear Sans Bold"/>
              </a:rPr>
              <a:t> </a:t>
            </a:r>
            <a:r>
              <a:rPr lang="en-US" sz="3600" spc="107" dirty="0" err="1">
                <a:solidFill>
                  <a:schemeClr val="accent1"/>
                </a:solidFill>
                <a:latin typeface="Clear Sans Bold"/>
              </a:rPr>
              <a:t>các</a:t>
            </a:r>
            <a:r>
              <a:rPr lang="en-US" sz="3600" spc="107" dirty="0">
                <a:solidFill>
                  <a:schemeClr val="accent1"/>
                </a:solidFill>
                <a:latin typeface="Clear Sans Bold"/>
              </a:rPr>
              <a:t> class </a:t>
            </a:r>
            <a:r>
              <a:rPr lang="en-US" sz="3600" spc="107" dirty="0" err="1">
                <a:solidFill>
                  <a:schemeClr val="accent1"/>
                </a:solidFill>
                <a:latin typeface="Clear Sans Bold"/>
              </a:rPr>
              <a:t>đã</a:t>
            </a:r>
            <a:r>
              <a:rPr lang="en-US" sz="3600" spc="107" dirty="0">
                <a:solidFill>
                  <a:schemeClr val="accent1"/>
                </a:solidFill>
                <a:latin typeface="Clear Sans Bold"/>
              </a:rPr>
              <a:t> </a:t>
            </a:r>
            <a:r>
              <a:rPr lang="en-US" sz="3600" spc="107" dirty="0" err="1">
                <a:solidFill>
                  <a:schemeClr val="accent1"/>
                </a:solidFill>
                <a:latin typeface="Clear Sans Bold"/>
              </a:rPr>
              <a:t>dán</a:t>
            </a:r>
            <a:r>
              <a:rPr lang="en-US" sz="3600" spc="107" dirty="0">
                <a:solidFill>
                  <a:schemeClr val="accent1"/>
                </a:solidFill>
                <a:latin typeface="Clear Sans Bold"/>
              </a:rPr>
              <a:t> </a:t>
            </a:r>
            <a:r>
              <a:rPr lang="en-US" sz="3600" spc="107" dirty="0" err="1">
                <a:solidFill>
                  <a:schemeClr val="accent1"/>
                </a:solidFill>
                <a:latin typeface="Clear Sans Bold"/>
              </a:rPr>
              <a:t>nhãn</a:t>
            </a:r>
            <a:endParaRPr lang="en-US" sz="3600" spc="107" dirty="0">
              <a:solidFill>
                <a:schemeClr val="accent1"/>
              </a:solidFill>
              <a:latin typeface="Clear Sans Bold"/>
            </a:endParaRPr>
          </a:p>
        </p:txBody>
      </p:sp>
      <p:graphicFrame>
        <p:nvGraphicFramePr>
          <p:cNvPr id="5" name="Bảng 4">
            <a:extLst>
              <a:ext uri="{FF2B5EF4-FFF2-40B4-BE49-F238E27FC236}">
                <a16:creationId xmlns:a16="http://schemas.microsoft.com/office/drawing/2014/main" id="{CDE9B1E1-8FDB-012D-CC21-5D6192D0C3E0}"/>
              </a:ext>
            </a:extLst>
          </p:cNvPr>
          <p:cNvGraphicFramePr>
            <a:graphicFrameLocks noGrp="1"/>
          </p:cNvGraphicFramePr>
          <p:nvPr/>
        </p:nvGraphicFramePr>
        <p:xfrm>
          <a:off x="3048000" y="107950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3298303739"/>
                    </a:ext>
                  </a:extLst>
                </a:gridCol>
              </a:tblGrid>
              <a:tr h="370840">
                <a:tc>
                  <a:txBody>
                    <a:bodyPr/>
                    <a:lstStyle/>
                    <a:p>
                      <a:endParaRPr lang="vi-VN" dirty="0"/>
                    </a:p>
                  </a:txBody>
                  <a:tcPr/>
                </a:tc>
                <a:extLst>
                  <a:ext uri="{0D108BD9-81ED-4DB2-BD59-A6C34878D82A}">
                    <a16:rowId xmlns:a16="http://schemas.microsoft.com/office/drawing/2014/main" val="1571483628"/>
                  </a:ext>
                </a:extLst>
              </a:tr>
            </a:tbl>
          </a:graphicData>
        </a:graphic>
      </p:graphicFrame>
      <p:pic>
        <p:nvPicPr>
          <p:cNvPr id="4" name="Hình ảnh 3">
            <a:extLst>
              <a:ext uri="{FF2B5EF4-FFF2-40B4-BE49-F238E27FC236}">
                <a16:creationId xmlns:a16="http://schemas.microsoft.com/office/drawing/2014/main" id="{522ADC0D-EBD2-0623-9A81-571704D67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656715"/>
            <a:ext cx="7342709" cy="3967800"/>
          </a:xfrm>
          <a:prstGeom prst="rect">
            <a:avLst/>
          </a:prstGeom>
        </p:spPr>
      </p:pic>
      <p:pic>
        <p:nvPicPr>
          <p:cNvPr id="8" name="Hình ảnh 7">
            <a:extLst>
              <a:ext uri="{FF2B5EF4-FFF2-40B4-BE49-F238E27FC236}">
                <a16:creationId xmlns:a16="http://schemas.microsoft.com/office/drawing/2014/main" id="{3EE98BD5-2140-45CD-1372-7C7640182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041" y="1656715"/>
            <a:ext cx="7342709" cy="3967800"/>
          </a:xfrm>
          <a:prstGeom prst="rect">
            <a:avLst/>
          </a:prstGeom>
        </p:spPr>
      </p:pic>
      <p:pic>
        <p:nvPicPr>
          <p:cNvPr id="10" name="Hình ảnh 9">
            <a:extLst>
              <a:ext uri="{FF2B5EF4-FFF2-40B4-BE49-F238E27FC236}">
                <a16:creationId xmlns:a16="http://schemas.microsoft.com/office/drawing/2014/main" id="{E0C54816-4E86-4304-1EC8-511480067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7536" y="5981700"/>
            <a:ext cx="7342709" cy="3967800"/>
          </a:xfrm>
          <a:prstGeom prst="rect">
            <a:avLst/>
          </a:prstGeom>
        </p:spPr>
      </p:pic>
    </p:spTree>
    <p:extLst>
      <p:ext uri="{BB962C8B-B14F-4D97-AF65-F5344CB8AC3E}">
        <p14:creationId xmlns:p14="http://schemas.microsoft.com/office/powerpoint/2010/main" val="145664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4762861" y="1786255"/>
            <a:ext cx="8762277" cy="1135430"/>
            <a:chOff x="0" y="-40640"/>
            <a:chExt cx="11683037" cy="1513907"/>
          </a:xfrm>
        </p:grpSpPr>
        <p:sp>
          <p:nvSpPr>
            <p:cNvPr id="3" name="TextBox 3"/>
            <p:cNvSpPr txBox="1"/>
            <p:nvPr/>
          </p:nvSpPr>
          <p:spPr>
            <a:xfrm>
              <a:off x="0" y="-40640"/>
              <a:ext cx="11683037" cy="769620"/>
            </a:xfrm>
            <a:prstGeom prst="rect">
              <a:avLst/>
            </a:prstGeom>
          </p:spPr>
          <p:txBody>
            <a:bodyPr lIns="0" tIns="0" rIns="0" bIns="0" rtlCol="0" anchor="t">
              <a:spAutoFit/>
            </a:bodyPr>
            <a:lstStyle/>
            <a:p>
              <a:pPr algn="ctr">
                <a:lnSpc>
                  <a:spcPts val="4680"/>
                </a:lnSpc>
              </a:pPr>
              <a:r>
                <a:rPr lang="en-US" sz="3600" spc="107" dirty="0" err="1">
                  <a:solidFill>
                    <a:srgbClr val="37C9EF"/>
                  </a:solidFill>
                  <a:latin typeface="Clear Sans Bold"/>
                </a:rPr>
                <a:t>Nhận</a:t>
              </a:r>
              <a:r>
                <a:rPr lang="en-US" sz="3600" spc="107" dirty="0">
                  <a:solidFill>
                    <a:srgbClr val="37C9EF"/>
                  </a:solidFill>
                  <a:latin typeface="Clear Sans Bold"/>
                </a:rPr>
                <a:t> </a:t>
              </a:r>
              <a:r>
                <a:rPr lang="en-US" sz="3600" spc="107" dirty="0" err="1">
                  <a:solidFill>
                    <a:srgbClr val="37C9EF"/>
                  </a:solidFill>
                  <a:latin typeface="Clear Sans Bold"/>
                </a:rPr>
                <a:t>Dạng</a:t>
              </a:r>
              <a:r>
                <a:rPr lang="en-US" sz="3600" spc="107" dirty="0">
                  <a:solidFill>
                    <a:srgbClr val="37C9EF"/>
                  </a:solidFill>
                  <a:latin typeface="Clear Sans Bold"/>
                </a:rPr>
                <a:t> </a:t>
              </a:r>
              <a:r>
                <a:rPr lang="en-US" sz="3600" spc="107" dirty="0" err="1">
                  <a:solidFill>
                    <a:srgbClr val="37C9EF"/>
                  </a:solidFill>
                  <a:latin typeface="Clear Sans Bold"/>
                </a:rPr>
                <a:t>Tiền</a:t>
              </a:r>
              <a:endParaRPr lang="en-US" sz="3600" spc="107" dirty="0">
                <a:solidFill>
                  <a:srgbClr val="37C9EF"/>
                </a:solidFill>
                <a:latin typeface="Clear Sans Bold"/>
              </a:endParaRPr>
            </a:p>
          </p:txBody>
        </p:sp>
        <p:sp>
          <p:nvSpPr>
            <p:cNvPr id="4" name="TextBox 4"/>
            <p:cNvSpPr txBox="1"/>
            <p:nvPr/>
          </p:nvSpPr>
          <p:spPr>
            <a:xfrm>
              <a:off x="0" y="910378"/>
              <a:ext cx="11683037" cy="562889"/>
            </a:xfrm>
            <a:prstGeom prst="rect">
              <a:avLst/>
            </a:prstGeom>
          </p:spPr>
          <p:txBody>
            <a:bodyPr lIns="0" tIns="0" rIns="0" bIns="0" rtlCol="0" anchor="t">
              <a:spAutoFit/>
            </a:bodyPr>
            <a:lstStyle/>
            <a:p>
              <a:pPr algn="ctr">
                <a:lnSpc>
                  <a:spcPts val="3640"/>
                </a:lnSpc>
              </a:pPr>
              <a:r>
                <a:rPr lang="en-US" sz="2600" spc="130" dirty="0">
                  <a:solidFill>
                    <a:srgbClr val="FFFFFF"/>
                  </a:solidFill>
                  <a:latin typeface="Arimo"/>
                </a:rPr>
                <a:t>Quy </a:t>
              </a:r>
              <a:r>
                <a:rPr lang="en-US" sz="2600" spc="130" dirty="0" err="1">
                  <a:solidFill>
                    <a:srgbClr val="FFFFFF"/>
                  </a:solidFill>
                  <a:latin typeface="Arimo"/>
                </a:rPr>
                <a:t>trình</a:t>
              </a:r>
              <a:r>
                <a:rPr lang="en-US" sz="2600" spc="130" dirty="0">
                  <a:solidFill>
                    <a:srgbClr val="FFFFFF"/>
                  </a:solidFill>
                  <a:latin typeface="Arimo"/>
                </a:rPr>
                <a:t> 5 </a:t>
              </a:r>
              <a:r>
                <a:rPr lang="en-US" sz="2600" spc="130" dirty="0" err="1">
                  <a:solidFill>
                    <a:srgbClr val="FFFFFF"/>
                  </a:solidFill>
                  <a:latin typeface="Arimo"/>
                </a:rPr>
                <a:t>bước</a:t>
              </a:r>
              <a:endParaRPr lang="en-US" sz="2600" spc="130" dirty="0">
                <a:solidFill>
                  <a:srgbClr val="FFFFFF"/>
                </a:solidFill>
                <a:latin typeface="Arimo"/>
              </a:endParaRPr>
            </a:p>
          </p:txBody>
        </p:sp>
      </p:grpSp>
      <p:sp>
        <p:nvSpPr>
          <p:cNvPr id="5" name="Freeform 5"/>
          <p:cNvSpPr/>
          <p:nvPr/>
        </p:nvSpPr>
        <p:spPr>
          <a:xfrm>
            <a:off x="10362781" y="4262956"/>
            <a:ext cx="4187825" cy="4187825"/>
          </a:xfrm>
          <a:custGeom>
            <a:avLst/>
            <a:gdLst/>
            <a:ahLst/>
            <a:cxnLst/>
            <a:rect l="l" t="t" r="r" b="b"/>
            <a:pathLst>
              <a:path w="4187825" h="4187825">
                <a:moveTo>
                  <a:pt x="0" y="0"/>
                </a:moveTo>
                <a:lnTo>
                  <a:pt x="4187825" y="0"/>
                </a:lnTo>
                <a:lnTo>
                  <a:pt x="4187825" y="4187825"/>
                </a:lnTo>
                <a:lnTo>
                  <a:pt x="0" y="41878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737394" y="4264660"/>
            <a:ext cx="4187825" cy="4187825"/>
          </a:xfrm>
          <a:custGeom>
            <a:avLst/>
            <a:gdLst/>
            <a:ahLst/>
            <a:cxnLst/>
            <a:rect l="l" t="t" r="r" b="b"/>
            <a:pathLst>
              <a:path w="4187825" h="4187825">
                <a:moveTo>
                  <a:pt x="0" y="0"/>
                </a:moveTo>
                <a:lnTo>
                  <a:pt x="4187825" y="0"/>
                </a:lnTo>
                <a:lnTo>
                  <a:pt x="4187825" y="4187825"/>
                </a:lnTo>
                <a:lnTo>
                  <a:pt x="0" y="4187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427894" y="4645660"/>
            <a:ext cx="3425825" cy="3425825"/>
          </a:xfrm>
          <a:custGeom>
            <a:avLst/>
            <a:gdLst/>
            <a:ahLst/>
            <a:cxnLst/>
            <a:rect l="l" t="t" r="r" b="b"/>
            <a:pathLst>
              <a:path w="3425825" h="3425825">
                <a:moveTo>
                  <a:pt x="0" y="0"/>
                </a:moveTo>
                <a:lnTo>
                  <a:pt x="3425825" y="0"/>
                </a:lnTo>
                <a:lnTo>
                  <a:pt x="3425825" y="3425825"/>
                </a:lnTo>
                <a:lnTo>
                  <a:pt x="0" y="34258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806869" y="4645660"/>
            <a:ext cx="3425825" cy="3425825"/>
          </a:xfrm>
          <a:custGeom>
            <a:avLst/>
            <a:gdLst/>
            <a:ahLst/>
            <a:cxnLst/>
            <a:rect l="l" t="t" r="r" b="b"/>
            <a:pathLst>
              <a:path w="3425825" h="3425825">
                <a:moveTo>
                  <a:pt x="0" y="0"/>
                </a:moveTo>
                <a:lnTo>
                  <a:pt x="3425825" y="0"/>
                </a:lnTo>
                <a:lnTo>
                  <a:pt x="3425825" y="3425825"/>
                </a:lnTo>
                <a:lnTo>
                  <a:pt x="0" y="34258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3330463" y="5275580"/>
            <a:ext cx="1499661" cy="382414"/>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0146010" y="5275580"/>
            <a:ext cx="1499661" cy="382414"/>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rot="-879452">
            <a:off x="6948702" y="7141009"/>
            <a:ext cx="1263184" cy="631592"/>
          </a:xfrm>
          <a:custGeom>
            <a:avLst/>
            <a:gdLst/>
            <a:ahLst/>
            <a:cxnLst/>
            <a:rect l="l" t="t" r="r" b="b"/>
            <a:pathLst>
              <a:path w="1263184" h="631592">
                <a:moveTo>
                  <a:pt x="0" y="0"/>
                </a:moveTo>
                <a:lnTo>
                  <a:pt x="1263184" y="0"/>
                </a:lnTo>
                <a:lnTo>
                  <a:pt x="1263184" y="631592"/>
                </a:lnTo>
                <a:lnTo>
                  <a:pt x="0" y="6315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4" name="Group 14"/>
          <p:cNvGrpSpPr/>
          <p:nvPr/>
        </p:nvGrpSpPr>
        <p:grpSpPr>
          <a:xfrm>
            <a:off x="1213894" y="5815072"/>
            <a:ext cx="2611775" cy="1052265"/>
            <a:chOff x="0" y="-29663"/>
            <a:chExt cx="3482366" cy="1403021"/>
          </a:xfrm>
        </p:grpSpPr>
        <p:sp>
          <p:nvSpPr>
            <p:cNvPr id="15" name="TextBox 15"/>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1</a:t>
              </a:r>
            </a:p>
          </p:txBody>
        </p:sp>
        <p:sp>
          <p:nvSpPr>
            <p:cNvPr id="16" name="TextBox 16"/>
            <p:cNvSpPr txBox="1"/>
            <p:nvPr/>
          </p:nvSpPr>
          <p:spPr>
            <a:xfrm>
              <a:off x="0" y="300328"/>
              <a:ext cx="3482366" cy="1073030"/>
            </a:xfrm>
            <a:prstGeom prst="rect">
              <a:avLst/>
            </a:prstGeom>
          </p:spPr>
          <p:txBody>
            <a:bodyPr lIns="0" tIns="0" rIns="0" bIns="0" rtlCol="0" anchor="t">
              <a:spAutoFit/>
            </a:bodyPr>
            <a:lstStyle/>
            <a:p>
              <a:pPr algn="ctr">
                <a:lnSpc>
                  <a:spcPts val="3300"/>
                </a:lnSpc>
              </a:pPr>
              <a:endParaRPr dirty="0"/>
            </a:p>
            <a:p>
              <a:pPr algn="ctr">
                <a:lnSpc>
                  <a:spcPts val="3300"/>
                </a:lnSpc>
              </a:pPr>
              <a:r>
                <a:rPr lang="en-US" sz="2200" dirty="0">
                  <a:solidFill>
                    <a:srgbClr val="FFFFFF"/>
                  </a:solidFill>
                  <a:latin typeface="Arimo"/>
                </a:rPr>
                <a:t>Thu </a:t>
              </a:r>
              <a:r>
                <a:rPr lang="en-US" sz="2200" dirty="0" err="1">
                  <a:solidFill>
                    <a:srgbClr val="FFFFFF"/>
                  </a:solidFill>
                  <a:latin typeface="Arimo"/>
                </a:rPr>
                <a:t>Nhập</a:t>
              </a:r>
              <a:r>
                <a:rPr lang="en-US" sz="2200" dirty="0">
                  <a:solidFill>
                    <a:srgbClr val="FFFFFF"/>
                  </a:solidFill>
                  <a:latin typeface="Arimo"/>
                </a:rPr>
                <a:t> </a:t>
              </a:r>
              <a:r>
                <a:rPr lang="en-US" sz="2200" dirty="0" err="1">
                  <a:solidFill>
                    <a:srgbClr val="FFFFFF"/>
                  </a:solidFill>
                  <a:latin typeface="Arimo"/>
                </a:rPr>
                <a:t>Dữ</a:t>
              </a:r>
              <a:r>
                <a:rPr lang="en-US" sz="2200" dirty="0">
                  <a:solidFill>
                    <a:srgbClr val="FFFFFF"/>
                  </a:solidFill>
                  <a:latin typeface="Arimo"/>
                </a:rPr>
                <a:t> </a:t>
              </a:r>
              <a:r>
                <a:rPr lang="en-US" sz="2200" dirty="0" err="1">
                  <a:solidFill>
                    <a:srgbClr val="FFFFFF"/>
                  </a:solidFill>
                  <a:latin typeface="Arimo"/>
                </a:rPr>
                <a:t>Liệu</a:t>
              </a:r>
              <a:endParaRPr lang="en-US" sz="2200" dirty="0">
                <a:solidFill>
                  <a:srgbClr val="FFFFFF"/>
                </a:solidFill>
                <a:latin typeface="Arimo"/>
              </a:endParaRPr>
            </a:p>
          </p:txBody>
        </p:sp>
      </p:grpSp>
      <p:grpSp>
        <p:nvGrpSpPr>
          <p:cNvPr id="17" name="Group 17"/>
          <p:cNvGrpSpPr/>
          <p:nvPr/>
        </p:nvGrpSpPr>
        <p:grpSpPr>
          <a:xfrm>
            <a:off x="4525419" y="5815072"/>
            <a:ext cx="2611775" cy="1052265"/>
            <a:chOff x="0" y="-29663"/>
            <a:chExt cx="3482366" cy="1403021"/>
          </a:xfrm>
        </p:grpSpPr>
        <p:sp>
          <p:nvSpPr>
            <p:cNvPr id="18" name="TextBox 18"/>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2</a:t>
              </a:r>
            </a:p>
          </p:txBody>
        </p:sp>
        <p:sp>
          <p:nvSpPr>
            <p:cNvPr id="19" name="TextBox 19"/>
            <p:cNvSpPr txBox="1"/>
            <p:nvPr/>
          </p:nvSpPr>
          <p:spPr>
            <a:xfrm>
              <a:off x="0" y="300328"/>
              <a:ext cx="3482366" cy="1073030"/>
            </a:xfrm>
            <a:prstGeom prst="rect">
              <a:avLst/>
            </a:prstGeom>
          </p:spPr>
          <p:txBody>
            <a:bodyPr lIns="0" tIns="0" rIns="0" bIns="0" rtlCol="0" anchor="t">
              <a:spAutoFit/>
            </a:bodyPr>
            <a:lstStyle/>
            <a:p>
              <a:pPr algn="ctr">
                <a:lnSpc>
                  <a:spcPts val="3300"/>
                </a:lnSpc>
              </a:pPr>
              <a:endParaRPr lang="en-US" sz="2200" dirty="0">
                <a:solidFill>
                  <a:srgbClr val="FFFFFF"/>
                </a:solidFill>
                <a:latin typeface="Arimo"/>
              </a:endParaRPr>
            </a:p>
            <a:p>
              <a:pPr algn="ctr">
                <a:lnSpc>
                  <a:spcPts val="3300"/>
                </a:lnSpc>
              </a:pPr>
              <a:r>
                <a:rPr lang="en-US" sz="2200" dirty="0" err="1">
                  <a:solidFill>
                    <a:srgbClr val="FFFFFF"/>
                  </a:solidFill>
                  <a:latin typeface="Arimo"/>
                </a:rPr>
                <a:t>Tổ</a:t>
              </a:r>
              <a:r>
                <a:rPr lang="en-US" sz="2200" dirty="0">
                  <a:solidFill>
                    <a:srgbClr val="FFFFFF"/>
                  </a:solidFill>
                  <a:latin typeface="Arimo"/>
                </a:rPr>
                <a:t> </a:t>
              </a:r>
              <a:r>
                <a:rPr lang="en-US" sz="2200" dirty="0" err="1">
                  <a:solidFill>
                    <a:srgbClr val="FFFFFF"/>
                  </a:solidFill>
                  <a:latin typeface="Arimo"/>
                </a:rPr>
                <a:t>chức</a:t>
              </a:r>
              <a:r>
                <a:rPr lang="en-US" sz="2200" dirty="0">
                  <a:solidFill>
                    <a:srgbClr val="FFFFFF"/>
                  </a:solidFill>
                  <a:latin typeface="Arimo"/>
                </a:rPr>
                <a:t> </a:t>
              </a:r>
              <a:r>
                <a:rPr lang="en-US" sz="2200" dirty="0" err="1">
                  <a:solidFill>
                    <a:srgbClr val="FFFFFF"/>
                  </a:solidFill>
                  <a:latin typeface="Arimo"/>
                </a:rPr>
                <a:t>Dữ</a:t>
              </a:r>
              <a:r>
                <a:rPr lang="en-US" sz="2200" dirty="0">
                  <a:solidFill>
                    <a:srgbClr val="FFFFFF"/>
                  </a:solidFill>
                  <a:latin typeface="Arimo"/>
                </a:rPr>
                <a:t> </a:t>
              </a:r>
              <a:r>
                <a:rPr lang="en-US" sz="2200" dirty="0" err="1">
                  <a:solidFill>
                    <a:srgbClr val="FFFFFF"/>
                  </a:solidFill>
                  <a:latin typeface="Arimo"/>
                </a:rPr>
                <a:t>Liệu</a:t>
              </a:r>
              <a:endParaRPr lang="en-US" sz="2200" dirty="0">
                <a:solidFill>
                  <a:srgbClr val="FFFFFF"/>
                </a:solidFill>
                <a:latin typeface="Arimo"/>
              </a:endParaRPr>
            </a:p>
          </p:txBody>
        </p:sp>
      </p:grpSp>
      <p:grpSp>
        <p:nvGrpSpPr>
          <p:cNvPr id="20" name="Group 20"/>
          <p:cNvGrpSpPr/>
          <p:nvPr/>
        </p:nvGrpSpPr>
        <p:grpSpPr>
          <a:xfrm>
            <a:off x="7838600" y="5815072"/>
            <a:ext cx="2611775" cy="1475458"/>
            <a:chOff x="0" y="-29663"/>
            <a:chExt cx="3482366" cy="1967279"/>
          </a:xfrm>
        </p:grpSpPr>
        <p:sp>
          <p:nvSpPr>
            <p:cNvPr id="21" name="TextBox 21"/>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3</a:t>
              </a:r>
            </a:p>
          </p:txBody>
        </p:sp>
        <p:sp>
          <p:nvSpPr>
            <p:cNvPr id="22" name="TextBox 22"/>
            <p:cNvSpPr txBox="1"/>
            <p:nvPr/>
          </p:nvSpPr>
          <p:spPr>
            <a:xfrm>
              <a:off x="0" y="300328"/>
              <a:ext cx="3482366" cy="1637288"/>
            </a:xfrm>
            <a:prstGeom prst="rect">
              <a:avLst/>
            </a:prstGeom>
          </p:spPr>
          <p:txBody>
            <a:bodyPr lIns="0" tIns="0" rIns="0" bIns="0" rtlCol="0" anchor="t">
              <a:spAutoFit/>
            </a:bodyPr>
            <a:lstStyle/>
            <a:p>
              <a:pPr algn="ctr">
                <a:lnSpc>
                  <a:spcPts val="3300"/>
                </a:lnSpc>
              </a:pPr>
              <a:endParaRPr lang="en-US" sz="2200" dirty="0">
                <a:solidFill>
                  <a:srgbClr val="FFFFFF"/>
                </a:solidFill>
                <a:latin typeface="Arimo"/>
              </a:endParaRPr>
            </a:p>
            <a:p>
              <a:pPr algn="ctr">
                <a:lnSpc>
                  <a:spcPts val="3300"/>
                </a:lnSpc>
              </a:pPr>
              <a:r>
                <a:rPr lang="en-US" sz="2200" dirty="0" err="1">
                  <a:solidFill>
                    <a:srgbClr val="FFFFFF"/>
                  </a:solidFill>
                  <a:latin typeface="Arimo"/>
                </a:rPr>
                <a:t>Sử</a:t>
              </a:r>
              <a:r>
                <a:rPr lang="en-US" sz="2200" dirty="0">
                  <a:solidFill>
                    <a:srgbClr val="FFFFFF"/>
                  </a:solidFill>
                  <a:latin typeface="Arimo"/>
                </a:rPr>
                <a:t> </a:t>
              </a:r>
              <a:r>
                <a:rPr lang="en-US" sz="2200" dirty="0" err="1">
                  <a:solidFill>
                    <a:srgbClr val="FFFFFF"/>
                  </a:solidFill>
                  <a:latin typeface="Arimo"/>
                </a:rPr>
                <a:t>Dụng</a:t>
              </a:r>
              <a:r>
                <a:rPr lang="en-US" sz="2200" dirty="0">
                  <a:solidFill>
                    <a:srgbClr val="FFFFFF"/>
                  </a:solidFill>
                  <a:latin typeface="Arimo"/>
                </a:rPr>
                <a:t> </a:t>
              </a:r>
              <a:r>
                <a:rPr lang="en-US" sz="2200" dirty="0" err="1">
                  <a:solidFill>
                    <a:srgbClr val="FFFFFF"/>
                  </a:solidFill>
                  <a:latin typeface="Arimo"/>
                </a:rPr>
                <a:t>Robotflow</a:t>
              </a:r>
              <a:r>
                <a:rPr lang="en-US" sz="2200" dirty="0">
                  <a:solidFill>
                    <a:srgbClr val="FFFFFF"/>
                  </a:solidFill>
                  <a:latin typeface="Arimo"/>
                </a:rPr>
                <a:t> </a:t>
              </a:r>
              <a:r>
                <a:rPr lang="en-US" sz="2200" dirty="0" err="1">
                  <a:solidFill>
                    <a:srgbClr val="FFFFFF"/>
                  </a:solidFill>
                  <a:latin typeface="Arimo"/>
                </a:rPr>
                <a:t>để</a:t>
              </a:r>
              <a:r>
                <a:rPr lang="en-US" sz="2200" dirty="0">
                  <a:solidFill>
                    <a:srgbClr val="FFFFFF"/>
                  </a:solidFill>
                  <a:latin typeface="Arimo"/>
                </a:rPr>
                <a:t> </a:t>
              </a:r>
              <a:r>
                <a:rPr lang="en-US" sz="2200" dirty="0" err="1">
                  <a:solidFill>
                    <a:srgbClr val="FFFFFF"/>
                  </a:solidFill>
                  <a:latin typeface="Arimo"/>
                </a:rPr>
                <a:t>dán</a:t>
              </a:r>
              <a:r>
                <a:rPr lang="en-US" sz="2200" dirty="0">
                  <a:solidFill>
                    <a:srgbClr val="FFFFFF"/>
                  </a:solidFill>
                  <a:latin typeface="Arimo"/>
                </a:rPr>
                <a:t> </a:t>
              </a:r>
              <a:r>
                <a:rPr lang="en-US" sz="2200" dirty="0" err="1">
                  <a:solidFill>
                    <a:srgbClr val="FFFFFF"/>
                  </a:solidFill>
                  <a:latin typeface="Arimo"/>
                </a:rPr>
                <a:t>nhãn</a:t>
              </a:r>
              <a:endParaRPr lang="en-US" sz="2200" dirty="0">
                <a:solidFill>
                  <a:srgbClr val="FFFFFF"/>
                </a:solidFill>
                <a:latin typeface="Arimo"/>
              </a:endParaRPr>
            </a:p>
          </p:txBody>
        </p:sp>
      </p:grpSp>
      <p:grpSp>
        <p:nvGrpSpPr>
          <p:cNvPr id="23" name="Group 23"/>
          <p:cNvGrpSpPr/>
          <p:nvPr/>
        </p:nvGrpSpPr>
        <p:grpSpPr>
          <a:xfrm>
            <a:off x="11150466" y="5606946"/>
            <a:ext cx="2611775" cy="1864026"/>
            <a:chOff x="0" y="-29663"/>
            <a:chExt cx="3482366" cy="2485371"/>
          </a:xfrm>
        </p:grpSpPr>
        <p:sp>
          <p:nvSpPr>
            <p:cNvPr id="24" name="TextBox 24"/>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4</a:t>
              </a:r>
            </a:p>
          </p:txBody>
        </p:sp>
        <p:sp>
          <p:nvSpPr>
            <p:cNvPr id="25" name="TextBox 25"/>
            <p:cNvSpPr txBox="1"/>
            <p:nvPr/>
          </p:nvSpPr>
          <p:spPr>
            <a:xfrm>
              <a:off x="0" y="857234"/>
              <a:ext cx="3482366" cy="1598474"/>
            </a:xfrm>
            <a:prstGeom prst="rect">
              <a:avLst/>
            </a:prstGeom>
          </p:spPr>
          <p:txBody>
            <a:bodyPr lIns="0" tIns="0" rIns="0" bIns="0" rtlCol="0" anchor="t">
              <a:spAutoFit/>
            </a:bodyPr>
            <a:lstStyle/>
            <a:p>
              <a:pPr algn="ctr">
                <a:lnSpc>
                  <a:spcPts val="3300"/>
                </a:lnSpc>
              </a:pPr>
              <a:r>
                <a:rPr lang="en-US" sz="2200" dirty="0" err="1">
                  <a:solidFill>
                    <a:srgbClr val="FFFFFF"/>
                  </a:solidFill>
                  <a:latin typeface="Arimo"/>
                </a:rPr>
                <a:t>Huấn</a:t>
              </a:r>
              <a:r>
                <a:rPr lang="en-US" sz="2200" dirty="0">
                  <a:solidFill>
                    <a:srgbClr val="FFFFFF"/>
                  </a:solidFill>
                  <a:latin typeface="Arimo"/>
                </a:rPr>
                <a:t> </a:t>
              </a:r>
              <a:r>
                <a:rPr lang="en-US" sz="2200" dirty="0" err="1">
                  <a:solidFill>
                    <a:srgbClr val="FFFFFF"/>
                  </a:solidFill>
                  <a:latin typeface="Arimo"/>
                </a:rPr>
                <a:t>Luyện</a:t>
              </a:r>
              <a:r>
                <a:rPr lang="en-US" sz="2200" dirty="0">
                  <a:solidFill>
                    <a:srgbClr val="FFFFFF"/>
                  </a:solidFill>
                  <a:latin typeface="Arimo"/>
                </a:rPr>
                <a:t> </a:t>
              </a:r>
              <a:r>
                <a:rPr lang="en-US" sz="2200" dirty="0" err="1">
                  <a:solidFill>
                    <a:srgbClr val="FFFFFF"/>
                  </a:solidFill>
                  <a:latin typeface="Arimo"/>
                </a:rPr>
                <a:t>Mô</a:t>
              </a:r>
              <a:r>
                <a:rPr lang="en-US" sz="2200" dirty="0">
                  <a:solidFill>
                    <a:srgbClr val="FFFFFF"/>
                  </a:solidFill>
                  <a:latin typeface="Arimo"/>
                </a:rPr>
                <a:t> </a:t>
              </a:r>
              <a:r>
                <a:rPr lang="en-US" sz="2200" dirty="0" err="1">
                  <a:solidFill>
                    <a:srgbClr val="FFFFFF"/>
                  </a:solidFill>
                  <a:latin typeface="Arimo"/>
                </a:rPr>
                <a:t>Hình</a:t>
              </a:r>
              <a:r>
                <a:rPr lang="en-US" sz="2200" dirty="0">
                  <a:solidFill>
                    <a:srgbClr val="FFFFFF"/>
                  </a:solidFill>
                  <a:latin typeface="Arimo"/>
                </a:rPr>
                <a:t> YOLOv8</a:t>
              </a:r>
            </a:p>
            <a:p>
              <a:pPr algn="ctr">
                <a:lnSpc>
                  <a:spcPts val="3300"/>
                </a:lnSpc>
              </a:pPr>
              <a:r>
                <a:rPr lang="en-US" sz="1200" dirty="0" err="1">
                  <a:solidFill>
                    <a:srgbClr val="FFFFFF"/>
                  </a:solidFill>
                  <a:latin typeface="Arimo"/>
                </a:rPr>
                <a:t>Sử</a:t>
              </a:r>
              <a:r>
                <a:rPr lang="en-US" sz="1200" dirty="0">
                  <a:solidFill>
                    <a:srgbClr val="FFFFFF"/>
                  </a:solidFill>
                  <a:latin typeface="Arimo"/>
                </a:rPr>
                <a:t> </a:t>
              </a:r>
              <a:r>
                <a:rPr lang="en-US" sz="1200" dirty="0" err="1">
                  <a:solidFill>
                    <a:srgbClr val="FFFFFF"/>
                  </a:solidFill>
                  <a:latin typeface="Arimo"/>
                </a:rPr>
                <a:t>dụng</a:t>
              </a:r>
              <a:r>
                <a:rPr lang="en-US" sz="1200" dirty="0">
                  <a:solidFill>
                    <a:srgbClr val="FFFFFF"/>
                  </a:solidFill>
                  <a:latin typeface="Arimo"/>
                </a:rPr>
                <a:t> Kaggle </a:t>
              </a:r>
              <a:r>
                <a:rPr lang="en-US" sz="1200" dirty="0" err="1">
                  <a:solidFill>
                    <a:srgbClr val="FFFFFF"/>
                  </a:solidFill>
                  <a:latin typeface="Arimo"/>
                </a:rPr>
                <a:t>để</a:t>
              </a:r>
              <a:r>
                <a:rPr lang="en-US" sz="1200" dirty="0">
                  <a:solidFill>
                    <a:srgbClr val="FFFFFF"/>
                  </a:solidFill>
                  <a:latin typeface="Arimo"/>
                </a:rPr>
                <a:t> train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80">
                                          <p:stCondLst>
                                            <p:cond delay="0"/>
                                          </p:stCondLst>
                                        </p:cTn>
                                        <p:tgtEl>
                                          <p:spTgt spid="23"/>
                                        </p:tgtEl>
                                      </p:cBhvr>
                                    </p:animEffect>
                                    <p:anim calcmode="lin" valueType="num">
                                      <p:cBhvr>
                                        <p:cTn id="4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5" dur="26">
                                          <p:stCondLst>
                                            <p:cond delay="650"/>
                                          </p:stCondLst>
                                        </p:cTn>
                                        <p:tgtEl>
                                          <p:spTgt spid="23"/>
                                        </p:tgtEl>
                                      </p:cBhvr>
                                      <p:to x="100000" y="60000"/>
                                    </p:animScale>
                                    <p:animScale>
                                      <p:cBhvr>
                                        <p:cTn id="46" dur="166" decel="50000">
                                          <p:stCondLst>
                                            <p:cond delay="676"/>
                                          </p:stCondLst>
                                        </p:cTn>
                                        <p:tgtEl>
                                          <p:spTgt spid="23"/>
                                        </p:tgtEl>
                                      </p:cBhvr>
                                      <p:to x="100000" y="100000"/>
                                    </p:animScale>
                                    <p:animScale>
                                      <p:cBhvr>
                                        <p:cTn id="47" dur="26">
                                          <p:stCondLst>
                                            <p:cond delay="1312"/>
                                          </p:stCondLst>
                                        </p:cTn>
                                        <p:tgtEl>
                                          <p:spTgt spid="23"/>
                                        </p:tgtEl>
                                      </p:cBhvr>
                                      <p:to x="100000" y="80000"/>
                                    </p:animScale>
                                    <p:animScale>
                                      <p:cBhvr>
                                        <p:cTn id="48" dur="166" decel="50000">
                                          <p:stCondLst>
                                            <p:cond delay="1338"/>
                                          </p:stCondLst>
                                        </p:cTn>
                                        <p:tgtEl>
                                          <p:spTgt spid="23"/>
                                        </p:tgtEl>
                                      </p:cBhvr>
                                      <p:to x="100000" y="100000"/>
                                    </p:animScale>
                                    <p:animScale>
                                      <p:cBhvr>
                                        <p:cTn id="49" dur="26">
                                          <p:stCondLst>
                                            <p:cond delay="1642"/>
                                          </p:stCondLst>
                                        </p:cTn>
                                        <p:tgtEl>
                                          <p:spTgt spid="23"/>
                                        </p:tgtEl>
                                      </p:cBhvr>
                                      <p:to x="100000" y="90000"/>
                                    </p:animScale>
                                    <p:animScale>
                                      <p:cBhvr>
                                        <p:cTn id="50" dur="166" decel="50000">
                                          <p:stCondLst>
                                            <p:cond delay="1668"/>
                                          </p:stCondLst>
                                        </p:cTn>
                                        <p:tgtEl>
                                          <p:spTgt spid="23"/>
                                        </p:tgtEl>
                                      </p:cBhvr>
                                      <p:to x="100000" y="100000"/>
                                    </p:animScale>
                                    <p:animScale>
                                      <p:cBhvr>
                                        <p:cTn id="51" dur="26">
                                          <p:stCondLst>
                                            <p:cond delay="1808"/>
                                          </p:stCondLst>
                                        </p:cTn>
                                        <p:tgtEl>
                                          <p:spTgt spid="23"/>
                                        </p:tgtEl>
                                      </p:cBhvr>
                                      <p:to x="100000" y="95000"/>
                                    </p:animScale>
                                    <p:animScale>
                                      <p:cBhvr>
                                        <p:cTn id="52"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a:off x="18097500" y="18047"/>
            <a:ext cx="176746" cy="10287000"/>
          </a:xfrm>
          <a:prstGeom prst="rect">
            <a:avLst/>
          </a:prstGeom>
          <a:solidFill>
            <a:schemeClr val="accent1"/>
          </a:solidFill>
        </p:spPr>
      </p:sp>
      <p:sp>
        <p:nvSpPr>
          <p:cNvPr id="24" name="AutoShape 24"/>
          <p:cNvSpPr/>
          <p:nvPr/>
        </p:nvSpPr>
        <p:spPr>
          <a:xfrm>
            <a:off x="0" y="0"/>
            <a:ext cx="190500" cy="10287000"/>
          </a:xfrm>
          <a:prstGeom prst="rect">
            <a:avLst/>
          </a:prstGeom>
          <a:solidFill>
            <a:schemeClr val="accent1"/>
          </a:solidFill>
        </p:spPr>
      </p:sp>
      <p:sp>
        <p:nvSpPr>
          <p:cNvPr id="25" name="TextBox 3">
            <a:extLst>
              <a:ext uri="{FF2B5EF4-FFF2-40B4-BE49-F238E27FC236}">
                <a16:creationId xmlns:a16="http://schemas.microsoft.com/office/drawing/2014/main" id="{9BF6EADD-CCA6-DC1F-7965-0B1680FCD4FB}"/>
              </a:ext>
            </a:extLst>
          </p:cNvPr>
          <p:cNvSpPr txBox="1"/>
          <p:nvPr/>
        </p:nvSpPr>
        <p:spPr>
          <a:xfrm>
            <a:off x="5118154" y="160003"/>
            <a:ext cx="8762277" cy="564706"/>
          </a:xfrm>
          <a:prstGeom prst="rect">
            <a:avLst/>
          </a:prstGeom>
        </p:spPr>
        <p:txBody>
          <a:bodyPr lIns="0" tIns="0" rIns="0" bIns="0" rtlCol="0" anchor="t">
            <a:spAutoFit/>
          </a:bodyPr>
          <a:lstStyle/>
          <a:p>
            <a:pPr algn="ctr">
              <a:lnSpc>
                <a:spcPts val="4680"/>
              </a:lnSpc>
            </a:pPr>
            <a:r>
              <a:rPr lang="en-US" sz="3600" spc="107" dirty="0" err="1">
                <a:solidFill>
                  <a:schemeClr val="accent1"/>
                </a:solidFill>
                <a:latin typeface="Clear Sans Bold"/>
              </a:rPr>
              <a:t>Huấn</a:t>
            </a:r>
            <a:r>
              <a:rPr lang="en-US" sz="3600" spc="107" dirty="0">
                <a:solidFill>
                  <a:schemeClr val="accent1"/>
                </a:solidFill>
                <a:latin typeface="Clear Sans Bold"/>
              </a:rPr>
              <a:t> </a:t>
            </a:r>
            <a:r>
              <a:rPr lang="en-US" sz="3600" spc="107" dirty="0" err="1">
                <a:solidFill>
                  <a:schemeClr val="accent1"/>
                </a:solidFill>
                <a:latin typeface="Clear Sans Bold"/>
              </a:rPr>
              <a:t>Luyện</a:t>
            </a:r>
            <a:r>
              <a:rPr lang="en-US" sz="3600" spc="107" dirty="0">
                <a:solidFill>
                  <a:schemeClr val="accent1"/>
                </a:solidFill>
                <a:latin typeface="Clear Sans Bold"/>
              </a:rPr>
              <a:t> </a:t>
            </a:r>
            <a:r>
              <a:rPr lang="en-US" sz="3600" spc="107" dirty="0" err="1">
                <a:solidFill>
                  <a:schemeClr val="accent1"/>
                </a:solidFill>
                <a:latin typeface="Clear Sans Bold"/>
              </a:rPr>
              <a:t>Mô</a:t>
            </a:r>
            <a:r>
              <a:rPr lang="en-US" sz="3600" spc="107" dirty="0">
                <a:solidFill>
                  <a:schemeClr val="accent1"/>
                </a:solidFill>
                <a:latin typeface="Clear Sans Bold"/>
              </a:rPr>
              <a:t> </a:t>
            </a:r>
            <a:r>
              <a:rPr lang="en-US" sz="3600" spc="107" dirty="0" err="1">
                <a:solidFill>
                  <a:schemeClr val="accent1"/>
                </a:solidFill>
                <a:latin typeface="Clear Sans Bold"/>
              </a:rPr>
              <a:t>Hình</a:t>
            </a:r>
            <a:r>
              <a:rPr lang="en-US" sz="3600" spc="107" dirty="0">
                <a:solidFill>
                  <a:schemeClr val="accent1"/>
                </a:solidFill>
                <a:latin typeface="Clear Sans Bold"/>
              </a:rPr>
              <a:t> </a:t>
            </a:r>
            <a:r>
              <a:rPr lang="en-US" sz="3600" spc="107" dirty="0" err="1">
                <a:solidFill>
                  <a:schemeClr val="accent1"/>
                </a:solidFill>
                <a:latin typeface="Clear Sans Bold"/>
              </a:rPr>
              <a:t>bằng</a:t>
            </a:r>
            <a:r>
              <a:rPr lang="en-US" sz="3600" spc="107" dirty="0">
                <a:solidFill>
                  <a:schemeClr val="accent1"/>
                </a:solidFill>
                <a:latin typeface="Clear Sans Bold"/>
              </a:rPr>
              <a:t> YOLOv8</a:t>
            </a:r>
            <a:endParaRPr lang="en-US" sz="1100" spc="107" dirty="0">
              <a:solidFill>
                <a:schemeClr val="accent1"/>
              </a:solidFill>
              <a:latin typeface="Clear Sans Bold"/>
            </a:endParaRPr>
          </a:p>
        </p:txBody>
      </p:sp>
      <p:graphicFrame>
        <p:nvGraphicFramePr>
          <p:cNvPr id="5" name="Bảng 4">
            <a:extLst>
              <a:ext uri="{FF2B5EF4-FFF2-40B4-BE49-F238E27FC236}">
                <a16:creationId xmlns:a16="http://schemas.microsoft.com/office/drawing/2014/main" id="{CDE9B1E1-8FDB-012D-CC21-5D6192D0C3E0}"/>
              </a:ext>
            </a:extLst>
          </p:cNvPr>
          <p:cNvGraphicFramePr>
            <a:graphicFrameLocks noGrp="1"/>
          </p:cNvGraphicFramePr>
          <p:nvPr>
            <p:extLst>
              <p:ext uri="{D42A27DB-BD31-4B8C-83A1-F6EECF244321}">
                <p14:modId xmlns:p14="http://schemas.microsoft.com/office/powerpoint/2010/main" val="3022950714"/>
              </p:ext>
            </p:extLst>
          </p:nvPr>
        </p:nvGraphicFramePr>
        <p:xfrm>
          <a:off x="224949" y="1088189"/>
          <a:ext cx="13631419" cy="397711"/>
        </p:xfrm>
        <a:graphic>
          <a:graphicData uri="http://schemas.openxmlformats.org/drawingml/2006/table">
            <a:tbl>
              <a:tblPr firstRow="1" bandRow="1">
                <a:tableStyleId>{5C22544A-7EE6-4342-B048-85BDC9FD1C3A}</a:tableStyleId>
              </a:tblPr>
              <a:tblGrid>
                <a:gridCol w="13631419">
                  <a:extLst>
                    <a:ext uri="{9D8B030D-6E8A-4147-A177-3AD203B41FA5}">
                      <a16:colId xmlns:a16="http://schemas.microsoft.com/office/drawing/2014/main" val="3298303739"/>
                    </a:ext>
                  </a:extLst>
                </a:gridCol>
              </a:tblGrid>
              <a:tr h="397711">
                <a:tc>
                  <a:txBody>
                    <a:bodyPr/>
                    <a:lstStyle/>
                    <a:p>
                      <a:r>
                        <a:rPr lang="vi-VN" dirty="0"/>
                        <a:t>Thêm Thư Viện </a:t>
                      </a:r>
                      <a:r>
                        <a:rPr lang="vi-VN" dirty="0" err="1"/>
                        <a:t>Ultralytics</a:t>
                      </a:r>
                      <a:r>
                        <a:rPr lang="vi-VN" dirty="0"/>
                        <a:t> để thêm YOLOv8</a:t>
                      </a:r>
                    </a:p>
                  </a:txBody>
                  <a:tcPr/>
                </a:tc>
                <a:extLst>
                  <a:ext uri="{0D108BD9-81ED-4DB2-BD59-A6C34878D82A}">
                    <a16:rowId xmlns:a16="http://schemas.microsoft.com/office/drawing/2014/main" val="1571483628"/>
                  </a:ext>
                </a:extLst>
              </a:tr>
            </a:tbl>
          </a:graphicData>
        </a:graphic>
      </p:graphicFrame>
      <p:pic>
        <p:nvPicPr>
          <p:cNvPr id="3" name="Hình ảnh 2">
            <a:extLst>
              <a:ext uri="{FF2B5EF4-FFF2-40B4-BE49-F238E27FC236}">
                <a16:creationId xmlns:a16="http://schemas.microsoft.com/office/drawing/2014/main" id="{1FFAB5DF-190E-F227-0DD1-F9F886874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92" y="1485900"/>
            <a:ext cx="13549627" cy="3683000"/>
          </a:xfrm>
          <a:prstGeom prst="rect">
            <a:avLst/>
          </a:prstGeom>
        </p:spPr>
      </p:pic>
      <p:graphicFrame>
        <p:nvGraphicFramePr>
          <p:cNvPr id="4" name="Bảng 3">
            <a:extLst>
              <a:ext uri="{FF2B5EF4-FFF2-40B4-BE49-F238E27FC236}">
                <a16:creationId xmlns:a16="http://schemas.microsoft.com/office/drawing/2014/main" id="{486B774D-16FC-E433-917C-9C4CED687F21}"/>
              </a:ext>
            </a:extLst>
          </p:cNvPr>
          <p:cNvGraphicFramePr>
            <a:graphicFrameLocks noGrp="1"/>
          </p:cNvGraphicFramePr>
          <p:nvPr>
            <p:extLst>
              <p:ext uri="{D42A27DB-BD31-4B8C-83A1-F6EECF244321}">
                <p14:modId xmlns:p14="http://schemas.microsoft.com/office/powerpoint/2010/main" val="2963573334"/>
              </p:ext>
            </p:extLst>
          </p:nvPr>
        </p:nvGraphicFramePr>
        <p:xfrm>
          <a:off x="224949" y="5316955"/>
          <a:ext cx="13631419" cy="397711"/>
        </p:xfrm>
        <a:graphic>
          <a:graphicData uri="http://schemas.openxmlformats.org/drawingml/2006/table">
            <a:tbl>
              <a:tblPr firstRow="1" bandRow="1">
                <a:tableStyleId>{5C22544A-7EE6-4342-B048-85BDC9FD1C3A}</a:tableStyleId>
              </a:tblPr>
              <a:tblGrid>
                <a:gridCol w="13631419">
                  <a:extLst>
                    <a:ext uri="{9D8B030D-6E8A-4147-A177-3AD203B41FA5}">
                      <a16:colId xmlns:a16="http://schemas.microsoft.com/office/drawing/2014/main" val="3298303739"/>
                    </a:ext>
                  </a:extLst>
                </a:gridCol>
              </a:tblGrid>
              <a:tr h="397711">
                <a:tc>
                  <a:txBody>
                    <a:bodyPr/>
                    <a:lstStyle/>
                    <a:p>
                      <a:r>
                        <a:rPr lang="vi-VN" dirty="0"/>
                        <a:t>Thêm Dữ Liệu từ </a:t>
                      </a:r>
                      <a:r>
                        <a:rPr lang="vi-VN" dirty="0" err="1"/>
                        <a:t>Robotflow</a:t>
                      </a:r>
                      <a:r>
                        <a:rPr lang="vi-VN" dirty="0"/>
                        <a:t> vào </a:t>
                      </a:r>
                      <a:r>
                        <a:rPr lang="vi-VN" dirty="0" err="1"/>
                        <a:t>Kaggle</a:t>
                      </a:r>
                      <a:r>
                        <a:rPr lang="vi-VN" dirty="0"/>
                        <a:t> </a:t>
                      </a:r>
                    </a:p>
                  </a:txBody>
                  <a:tcPr/>
                </a:tc>
                <a:extLst>
                  <a:ext uri="{0D108BD9-81ED-4DB2-BD59-A6C34878D82A}">
                    <a16:rowId xmlns:a16="http://schemas.microsoft.com/office/drawing/2014/main" val="1571483628"/>
                  </a:ext>
                </a:extLst>
              </a:tr>
            </a:tbl>
          </a:graphicData>
        </a:graphic>
      </p:graphicFrame>
      <p:sp>
        <p:nvSpPr>
          <p:cNvPr id="7" name="Hộp Văn bản 6">
            <a:extLst>
              <a:ext uri="{FF2B5EF4-FFF2-40B4-BE49-F238E27FC236}">
                <a16:creationId xmlns:a16="http://schemas.microsoft.com/office/drawing/2014/main" id="{B3520576-E0A0-C5F4-5221-BF5C6F2D9AF5}"/>
              </a:ext>
            </a:extLst>
          </p:cNvPr>
          <p:cNvSpPr txBox="1"/>
          <p:nvPr/>
        </p:nvSpPr>
        <p:spPr>
          <a:xfrm>
            <a:off x="7848600" y="713498"/>
            <a:ext cx="1914178" cy="307777"/>
          </a:xfrm>
          <a:prstGeom prst="rect">
            <a:avLst/>
          </a:prstGeom>
          <a:noFill/>
        </p:spPr>
        <p:txBody>
          <a:bodyPr wrap="none" rtlCol="0">
            <a:spAutoFit/>
          </a:bodyPr>
          <a:lstStyle/>
          <a:p>
            <a:r>
              <a:rPr lang="en-US" sz="1400" dirty="0" err="1">
                <a:solidFill>
                  <a:schemeClr val="accent1"/>
                </a:solidFill>
              </a:rPr>
              <a:t>Sử</a:t>
            </a:r>
            <a:r>
              <a:rPr lang="en-US" sz="1400" dirty="0">
                <a:solidFill>
                  <a:schemeClr val="accent1"/>
                </a:solidFill>
              </a:rPr>
              <a:t> </a:t>
            </a:r>
            <a:r>
              <a:rPr lang="en-US" sz="1400" dirty="0" err="1">
                <a:solidFill>
                  <a:schemeClr val="accent1"/>
                </a:solidFill>
              </a:rPr>
              <a:t>dụng</a:t>
            </a:r>
            <a:r>
              <a:rPr lang="en-US" sz="1400" dirty="0">
                <a:solidFill>
                  <a:schemeClr val="accent1"/>
                </a:solidFill>
              </a:rPr>
              <a:t> Kaggle </a:t>
            </a:r>
            <a:r>
              <a:rPr lang="en-US" sz="1400" dirty="0" err="1">
                <a:solidFill>
                  <a:schemeClr val="accent1"/>
                </a:solidFill>
              </a:rPr>
              <a:t>để</a:t>
            </a:r>
            <a:r>
              <a:rPr lang="en-US" sz="1400" dirty="0">
                <a:solidFill>
                  <a:schemeClr val="accent1"/>
                </a:solidFill>
              </a:rPr>
              <a:t> train</a:t>
            </a:r>
            <a:endParaRPr lang="vi-VN" sz="1400" dirty="0">
              <a:solidFill>
                <a:schemeClr val="accent1"/>
              </a:solidFill>
            </a:endParaRPr>
          </a:p>
        </p:txBody>
      </p:sp>
      <p:pic>
        <p:nvPicPr>
          <p:cNvPr id="9" name="Hình ảnh 8">
            <a:extLst>
              <a:ext uri="{FF2B5EF4-FFF2-40B4-BE49-F238E27FC236}">
                <a16:creationId xmlns:a16="http://schemas.microsoft.com/office/drawing/2014/main" id="{8587FE48-5C52-AB28-2336-C011FB23C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92" y="5714332"/>
            <a:ext cx="13608139" cy="1715168"/>
          </a:xfrm>
          <a:prstGeom prst="rect">
            <a:avLst/>
          </a:prstGeom>
        </p:spPr>
      </p:pic>
      <p:pic>
        <p:nvPicPr>
          <p:cNvPr id="13" name="Hình ảnh 12">
            <a:extLst>
              <a:ext uri="{FF2B5EF4-FFF2-40B4-BE49-F238E27FC236}">
                <a16:creationId xmlns:a16="http://schemas.microsoft.com/office/drawing/2014/main" id="{6EBF966A-590E-690C-C084-FA900216035C}"/>
              </a:ext>
            </a:extLst>
          </p:cNvPr>
          <p:cNvPicPr>
            <a:picLocks noChangeAspect="1"/>
          </p:cNvPicPr>
          <p:nvPr/>
        </p:nvPicPr>
        <p:blipFill rotWithShape="1">
          <a:blip r:embed="rId4">
            <a:extLst>
              <a:ext uri="{28A0092B-C50C-407E-A947-70E740481C1C}">
                <a14:useLocalDpi xmlns:a14="http://schemas.microsoft.com/office/drawing/2010/main" val="0"/>
              </a:ext>
            </a:extLst>
          </a:blip>
          <a:srcRect t="19477" r="640"/>
          <a:stretch/>
        </p:blipFill>
        <p:spPr>
          <a:xfrm>
            <a:off x="224949" y="7528913"/>
            <a:ext cx="13596970" cy="2629610"/>
          </a:xfrm>
          <a:prstGeom prst="rect">
            <a:avLst/>
          </a:prstGeom>
        </p:spPr>
      </p:pic>
      <p:sp>
        <p:nvSpPr>
          <p:cNvPr id="14" name="Hộp Văn bản 13">
            <a:extLst>
              <a:ext uri="{FF2B5EF4-FFF2-40B4-BE49-F238E27FC236}">
                <a16:creationId xmlns:a16="http://schemas.microsoft.com/office/drawing/2014/main" id="{1D120F02-1207-2F3D-6495-F8CF42559486}"/>
              </a:ext>
            </a:extLst>
          </p:cNvPr>
          <p:cNvSpPr txBox="1"/>
          <p:nvPr/>
        </p:nvSpPr>
        <p:spPr>
          <a:xfrm>
            <a:off x="13880431" y="8267700"/>
            <a:ext cx="3048000" cy="923330"/>
          </a:xfrm>
          <a:prstGeom prst="rect">
            <a:avLst/>
          </a:prstGeom>
          <a:noFill/>
        </p:spPr>
        <p:txBody>
          <a:bodyPr wrap="square" rtlCol="0">
            <a:spAutoFit/>
          </a:bodyPr>
          <a:lstStyle/>
          <a:p>
            <a:r>
              <a:rPr lang="en-US" dirty="0" err="1"/>
              <a:t>Đây</a:t>
            </a:r>
            <a:r>
              <a:rPr lang="en-US" dirty="0"/>
              <a:t> </a:t>
            </a:r>
            <a:r>
              <a:rPr lang="en-US" dirty="0" err="1"/>
              <a:t>là</a:t>
            </a:r>
            <a:r>
              <a:rPr lang="en-US" dirty="0"/>
              <a:t> </a:t>
            </a:r>
            <a:r>
              <a:rPr lang="en-US" dirty="0" err="1"/>
              <a:t>đã</a:t>
            </a:r>
            <a:r>
              <a:rPr lang="en-US" dirty="0"/>
              <a:t> </a:t>
            </a:r>
            <a:r>
              <a:rPr lang="en-US" dirty="0" err="1"/>
              <a:t>tải</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Robotflow</a:t>
            </a:r>
            <a:r>
              <a:rPr lang="en-US" dirty="0"/>
              <a:t> </a:t>
            </a:r>
            <a:r>
              <a:rPr lang="en-US" dirty="0" err="1"/>
              <a:t>vào</a:t>
            </a:r>
            <a:r>
              <a:rPr lang="en-US" dirty="0"/>
              <a:t> Kaggle </a:t>
            </a:r>
            <a:r>
              <a:rPr lang="en-US" dirty="0" err="1"/>
              <a:t>thành</a:t>
            </a:r>
            <a:r>
              <a:rPr lang="en-US" dirty="0"/>
              <a:t> </a:t>
            </a:r>
            <a:r>
              <a:rPr lang="en-US" dirty="0" err="1"/>
              <a:t>công</a:t>
            </a:r>
            <a:endParaRPr lang="vi-VN" dirty="0"/>
          </a:p>
        </p:txBody>
      </p:sp>
    </p:spTree>
    <p:extLst>
      <p:ext uri="{BB962C8B-B14F-4D97-AF65-F5344CB8AC3E}">
        <p14:creationId xmlns:p14="http://schemas.microsoft.com/office/powerpoint/2010/main" val="118872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par>
                                <p:cTn id="36" presetID="53"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par>
                                <p:cTn id="41" presetID="53" presetClass="entr" presetSubtype="16"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a:off x="18097500" y="18047"/>
            <a:ext cx="176746" cy="10287000"/>
          </a:xfrm>
          <a:prstGeom prst="rect">
            <a:avLst/>
          </a:prstGeom>
          <a:solidFill>
            <a:schemeClr val="accent1"/>
          </a:solidFill>
        </p:spPr>
      </p:sp>
      <p:sp>
        <p:nvSpPr>
          <p:cNvPr id="24" name="AutoShape 24"/>
          <p:cNvSpPr/>
          <p:nvPr/>
        </p:nvSpPr>
        <p:spPr>
          <a:xfrm>
            <a:off x="0" y="0"/>
            <a:ext cx="190500" cy="10287000"/>
          </a:xfrm>
          <a:prstGeom prst="rect">
            <a:avLst/>
          </a:prstGeom>
          <a:solidFill>
            <a:schemeClr val="accent1"/>
          </a:solidFill>
        </p:spPr>
      </p:sp>
      <p:sp>
        <p:nvSpPr>
          <p:cNvPr id="25" name="TextBox 3">
            <a:extLst>
              <a:ext uri="{FF2B5EF4-FFF2-40B4-BE49-F238E27FC236}">
                <a16:creationId xmlns:a16="http://schemas.microsoft.com/office/drawing/2014/main" id="{9BF6EADD-CCA6-DC1F-7965-0B1680FCD4FB}"/>
              </a:ext>
            </a:extLst>
          </p:cNvPr>
          <p:cNvSpPr txBox="1"/>
          <p:nvPr/>
        </p:nvSpPr>
        <p:spPr>
          <a:xfrm>
            <a:off x="5118154" y="160003"/>
            <a:ext cx="8762277" cy="564706"/>
          </a:xfrm>
          <a:prstGeom prst="rect">
            <a:avLst/>
          </a:prstGeom>
        </p:spPr>
        <p:txBody>
          <a:bodyPr lIns="0" tIns="0" rIns="0" bIns="0" rtlCol="0" anchor="t">
            <a:spAutoFit/>
          </a:bodyPr>
          <a:lstStyle/>
          <a:p>
            <a:pPr algn="ctr">
              <a:lnSpc>
                <a:spcPts val="4680"/>
              </a:lnSpc>
            </a:pPr>
            <a:r>
              <a:rPr lang="en-US" sz="3600" spc="107" dirty="0" err="1">
                <a:solidFill>
                  <a:schemeClr val="accent1"/>
                </a:solidFill>
                <a:latin typeface="Clear Sans Bold"/>
              </a:rPr>
              <a:t>Huấn</a:t>
            </a:r>
            <a:r>
              <a:rPr lang="en-US" sz="3600" spc="107" dirty="0">
                <a:solidFill>
                  <a:schemeClr val="accent1"/>
                </a:solidFill>
                <a:latin typeface="Clear Sans Bold"/>
              </a:rPr>
              <a:t> </a:t>
            </a:r>
            <a:r>
              <a:rPr lang="en-US" sz="3600" spc="107" dirty="0" err="1">
                <a:solidFill>
                  <a:schemeClr val="accent1"/>
                </a:solidFill>
                <a:latin typeface="Clear Sans Bold"/>
              </a:rPr>
              <a:t>Luyện</a:t>
            </a:r>
            <a:r>
              <a:rPr lang="en-US" sz="3600" spc="107" dirty="0">
                <a:solidFill>
                  <a:schemeClr val="accent1"/>
                </a:solidFill>
                <a:latin typeface="Clear Sans Bold"/>
              </a:rPr>
              <a:t> </a:t>
            </a:r>
            <a:r>
              <a:rPr lang="en-US" sz="3600" spc="107" dirty="0" err="1">
                <a:solidFill>
                  <a:schemeClr val="accent1"/>
                </a:solidFill>
                <a:latin typeface="Clear Sans Bold"/>
              </a:rPr>
              <a:t>Mô</a:t>
            </a:r>
            <a:r>
              <a:rPr lang="en-US" sz="3600" spc="107" dirty="0">
                <a:solidFill>
                  <a:schemeClr val="accent1"/>
                </a:solidFill>
                <a:latin typeface="Clear Sans Bold"/>
              </a:rPr>
              <a:t> </a:t>
            </a:r>
            <a:r>
              <a:rPr lang="en-US" sz="3600" spc="107" dirty="0" err="1">
                <a:solidFill>
                  <a:schemeClr val="accent1"/>
                </a:solidFill>
                <a:latin typeface="Clear Sans Bold"/>
              </a:rPr>
              <a:t>Hình</a:t>
            </a:r>
            <a:r>
              <a:rPr lang="en-US" sz="3600" spc="107" dirty="0">
                <a:solidFill>
                  <a:schemeClr val="accent1"/>
                </a:solidFill>
                <a:latin typeface="Clear Sans Bold"/>
              </a:rPr>
              <a:t> </a:t>
            </a:r>
            <a:r>
              <a:rPr lang="en-US" sz="3600" spc="107" dirty="0" err="1">
                <a:solidFill>
                  <a:schemeClr val="accent1"/>
                </a:solidFill>
                <a:latin typeface="Clear Sans Bold"/>
              </a:rPr>
              <a:t>bằng</a:t>
            </a:r>
            <a:r>
              <a:rPr lang="en-US" sz="3600" spc="107" dirty="0">
                <a:solidFill>
                  <a:schemeClr val="accent1"/>
                </a:solidFill>
                <a:latin typeface="Clear Sans Bold"/>
              </a:rPr>
              <a:t> YOLOv8</a:t>
            </a:r>
            <a:endParaRPr lang="en-US" sz="1100" spc="107" dirty="0">
              <a:solidFill>
                <a:schemeClr val="accent1"/>
              </a:solidFill>
              <a:latin typeface="Clear Sans Bold"/>
            </a:endParaRPr>
          </a:p>
        </p:txBody>
      </p:sp>
      <p:graphicFrame>
        <p:nvGraphicFramePr>
          <p:cNvPr id="5" name="Bảng 4">
            <a:extLst>
              <a:ext uri="{FF2B5EF4-FFF2-40B4-BE49-F238E27FC236}">
                <a16:creationId xmlns:a16="http://schemas.microsoft.com/office/drawing/2014/main" id="{CDE9B1E1-8FDB-012D-CC21-5D6192D0C3E0}"/>
              </a:ext>
            </a:extLst>
          </p:cNvPr>
          <p:cNvGraphicFramePr>
            <a:graphicFrameLocks noGrp="1"/>
          </p:cNvGraphicFramePr>
          <p:nvPr/>
        </p:nvGraphicFramePr>
        <p:xfrm>
          <a:off x="224949" y="1088189"/>
          <a:ext cx="13631419" cy="397711"/>
        </p:xfrm>
        <a:graphic>
          <a:graphicData uri="http://schemas.openxmlformats.org/drawingml/2006/table">
            <a:tbl>
              <a:tblPr firstRow="1" bandRow="1">
                <a:tableStyleId>{5C22544A-7EE6-4342-B048-85BDC9FD1C3A}</a:tableStyleId>
              </a:tblPr>
              <a:tblGrid>
                <a:gridCol w="13631419">
                  <a:extLst>
                    <a:ext uri="{9D8B030D-6E8A-4147-A177-3AD203B41FA5}">
                      <a16:colId xmlns:a16="http://schemas.microsoft.com/office/drawing/2014/main" val="3298303739"/>
                    </a:ext>
                  </a:extLst>
                </a:gridCol>
              </a:tblGrid>
              <a:tr h="397711">
                <a:tc>
                  <a:txBody>
                    <a:bodyPr/>
                    <a:lstStyle/>
                    <a:p>
                      <a:r>
                        <a:rPr lang="vi-VN" dirty="0"/>
                        <a:t>Thêm Thư Viện </a:t>
                      </a:r>
                      <a:r>
                        <a:rPr lang="vi-VN" dirty="0" err="1"/>
                        <a:t>Ultralytics</a:t>
                      </a:r>
                      <a:r>
                        <a:rPr lang="vi-VN" dirty="0"/>
                        <a:t> để thêm YOLOv8</a:t>
                      </a:r>
                    </a:p>
                  </a:txBody>
                  <a:tcPr/>
                </a:tc>
                <a:extLst>
                  <a:ext uri="{0D108BD9-81ED-4DB2-BD59-A6C34878D82A}">
                    <a16:rowId xmlns:a16="http://schemas.microsoft.com/office/drawing/2014/main" val="1571483628"/>
                  </a:ext>
                </a:extLst>
              </a:tr>
            </a:tbl>
          </a:graphicData>
        </a:graphic>
      </p:graphicFrame>
      <p:graphicFrame>
        <p:nvGraphicFramePr>
          <p:cNvPr id="4" name="Bảng 3">
            <a:extLst>
              <a:ext uri="{FF2B5EF4-FFF2-40B4-BE49-F238E27FC236}">
                <a16:creationId xmlns:a16="http://schemas.microsoft.com/office/drawing/2014/main" id="{486B774D-16FC-E433-917C-9C4CED687F21}"/>
              </a:ext>
            </a:extLst>
          </p:cNvPr>
          <p:cNvGraphicFramePr>
            <a:graphicFrameLocks noGrp="1"/>
          </p:cNvGraphicFramePr>
          <p:nvPr>
            <p:extLst>
              <p:ext uri="{D42A27DB-BD31-4B8C-83A1-F6EECF244321}">
                <p14:modId xmlns:p14="http://schemas.microsoft.com/office/powerpoint/2010/main" val="2905709165"/>
              </p:ext>
            </p:extLst>
          </p:nvPr>
        </p:nvGraphicFramePr>
        <p:xfrm>
          <a:off x="224949" y="5316955"/>
          <a:ext cx="13631419" cy="397711"/>
        </p:xfrm>
        <a:graphic>
          <a:graphicData uri="http://schemas.openxmlformats.org/drawingml/2006/table">
            <a:tbl>
              <a:tblPr firstRow="1" bandRow="1">
                <a:tableStyleId>{5C22544A-7EE6-4342-B048-85BDC9FD1C3A}</a:tableStyleId>
              </a:tblPr>
              <a:tblGrid>
                <a:gridCol w="13631419">
                  <a:extLst>
                    <a:ext uri="{9D8B030D-6E8A-4147-A177-3AD203B41FA5}">
                      <a16:colId xmlns:a16="http://schemas.microsoft.com/office/drawing/2014/main" val="3298303739"/>
                    </a:ext>
                  </a:extLst>
                </a:gridCol>
              </a:tblGrid>
              <a:tr h="397711">
                <a:tc>
                  <a:txBody>
                    <a:bodyPr/>
                    <a:lstStyle/>
                    <a:p>
                      <a:r>
                        <a:rPr lang="en-US" dirty="0" err="1"/>
                        <a:t>data.yaml</a:t>
                      </a:r>
                      <a:endParaRPr lang="vi-VN" dirty="0"/>
                    </a:p>
                  </a:txBody>
                  <a:tcPr/>
                </a:tc>
                <a:extLst>
                  <a:ext uri="{0D108BD9-81ED-4DB2-BD59-A6C34878D82A}">
                    <a16:rowId xmlns:a16="http://schemas.microsoft.com/office/drawing/2014/main" val="1571483628"/>
                  </a:ext>
                </a:extLst>
              </a:tr>
            </a:tbl>
          </a:graphicData>
        </a:graphic>
      </p:graphicFrame>
      <p:sp>
        <p:nvSpPr>
          <p:cNvPr id="7" name="Hộp Văn bản 6">
            <a:extLst>
              <a:ext uri="{FF2B5EF4-FFF2-40B4-BE49-F238E27FC236}">
                <a16:creationId xmlns:a16="http://schemas.microsoft.com/office/drawing/2014/main" id="{B3520576-E0A0-C5F4-5221-BF5C6F2D9AF5}"/>
              </a:ext>
            </a:extLst>
          </p:cNvPr>
          <p:cNvSpPr txBox="1"/>
          <p:nvPr/>
        </p:nvSpPr>
        <p:spPr>
          <a:xfrm>
            <a:off x="7848600" y="713498"/>
            <a:ext cx="1914178" cy="307777"/>
          </a:xfrm>
          <a:prstGeom prst="rect">
            <a:avLst/>
          </a:prstGeom>
          <a:noFill/>
        </p:spPr>
        <p:txBody>
          <a:bodyPr wrap="none" rtlCol="0">
            <a:spAutoFit/>
          </a:bodyPr>
          <a:lstStyle/>
          <a:p>
            <a:r>
              <a:rPr lang="en-US" sz="1400" dirty="0" err="1">
                <a:solidFill>
                  <a:schemeClr val="accent1"/>
                </a:solidFill>
              </a:rPr>
              <a:t>Sử</a:t>
            </a:r>
            <a:r>
              <a:rPr lang="en-US" sz="1400" dirty="0">
                <a:solidFill>
                  <a:schemeClr val="accent1"/>
                </a:solidFill>
              </a:rPr>
              <a:t> </a:t>
            </a:r>
            <a:r>
              <a:rPr lang="en-US" sz="1400" dirty="0" err="1">
                <a:solidFill>
                  <a:schemeClr val="accent1"/>
                </a:solidFill>
              </a:rPr>
              <a:t>dụng</a:t>
            </a:r>
            <a:r>
              <a:rPr lang="en-US" sz="1400" dirty="0">
                <a:solidFill>
                  <a:schemeClr val="accent1"/>
                </a:solidFill>
              </a:rPr>
              <a:t> Kaggle </a:t>
            </a:r>
            <a:r>
              <a:rPr lang="en-US" sz="1400" dirty="0" err="1">
                <a:solidFill>
                  <a:schemeClr val="accent1"/>
                </a:solidFill>
              </a:rPr>
              <a:t>để</a:t>
            </a:r>
            <a:r>
              <a:rPr lang="en-US" sz="1400" dirty="0">
                <a:solidFill>
                  <a:schemeClr val="accent1"/>
                </a:solidFill>
              </a:rPr>
              <a:t> train</a:t>
            </a:r>
            <a:endParaRPr lang="vi-VN" sz="1400" dirty="0">
              <a:solidFill>
                <a:schemeClr val="accent1"/>
              </a:solidFill>
            </a:endParaRPr>
          </a:p>
        </p:txBody>
      </p:sp>
      <p:pic>
        <p:nvPicPr>
          <p:cNvPr id="6" name="Hình ảnh 5">
            <a:extLst>
              <a:ext uri="{FF2B5EF4-FFF2-40B4-BE49-F238E27FC236}">
                <a16:creationId xmlns:a16="http://schemas.microsoft.com/office/drawing/2014/main" id="{A75AE10C-3A97-5BF1-2326-974443D4E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481929"/>
            <a:ext cx="13631419" cy="562053"/>
          </a:xfrm>
          <a:prstGeom prst="rect">
            <a:avLst/>
          </a:prstGeom>
        </p:spPr>
      </p:pic>
      <p:pic>
        <p:nvPicPr>
          <p:cNvPr id="12" name="Hình ảnh 11">
            <a:extLst>
              <a:ext uri="{FF2B5EF4-FFF2-40B4-BE49-F238E27FC236}">
                <a16:creationId xmlns:a16="http://schemas.microsoft.com/office/drawing/2014/main" id="{C4F1430E-E694-A6C7-F78A-C4754E3E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91" y="2120139"/>
            <a:ext cx="13549627" cy="3129568"/>
          </a:xfrm>
          <a:prstGeom prst="rect">
            <a:avLst/>
          </a:prstGeom>
        </p:spPr>
      </p:pic>
      <p:sp>
        <p:nvSpPr>
          <p:cNvPr id="15" name="Hộp Văn bản 14">
            <a:extLst>
              <a:ext uri="{FF2B5EF4-FFF2-40B4-BE49-F238E27FC236}">
                <a16:creationId xmlns:a16="http://schemas.microsoft.com/office/drawing/2014/main" id="{457E9D75-D7BB-4FF0-395C-328097AFAD54}"/>
              </a:ext>
            </a:extLst>
          </p:cNvPr>
          <p:cNvSpPr txBox="1"/>
          <p:nvPr/>
        </p:nvSpPr>
        <p:spPr>
          <a:xfrm>
            <a:off x="14097000" y="2628900"/>
            <a:ext cx="3048000" cy="923330"/>
          </a:xfrm>
          <a:prstGeom prst="rect">
            <a:avLst/>
          </a:prstGeom>
          <a:noFill/>
        </p:spPr>
        <p:txBody>
          <a:bodyPr wrap="square" rtlCol="0">
            <a:spAutoFit/>
          </a:bodyPr>
          <a:lstStyle/>
          <a:p>
            <a:r>
              <a:rPr lang="en-US" dirty="0" err="1"/>
              <a:t>Đây</a:t>
            </a:r>
            <a:r>
              <a:rPr lang="en-US" dirty="0"/>
              <a:t> </a:t>
            </a:r>
            <a:r>
              <a:rPr lang="en-US" dirty="0" err="1"/>
              <a:t>là</a:t>
            </a:r>
            <a:r>
              <a:rPr lang="en-US" dirty="0"/>
              <a:t> </a:t>
            </a:r>
            <a:r>
              <a:rPr lang="en-US" dirty="0" err="1"/>
              <a:t>đã</a:t>
            </a:r>
            <a:r>
              <a:rPr lang="en-US" dirty="0"/>
              <a:t> </a:t>
            </a:r>
            <a:r>
              <a:rPr lang="en-US" dirty="0" err="1"/>
              <a:t>chạy</a:t>
            </a:r>
            <a:r>
              <a:rPr lang="en-US" dirty="0"/>
              <a:t> </a:t>
            </a:r>
            <a:r>
              <a:rPr lang="en-US" dirty="0" err="1"/>
              <a:t>được</a:t>
            </a:r>
            <a:r>
              <a:rPr lang="en-US" dirty="0"/>
              <a:t> 107/160 epoch </a:t>
            </a:r>
            <a:r>
              <a:rPr lang="en-US" dirty="0" err="1"/>
              <a:t>nghĩa</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đã</a:t>
            </a:r>
            <a:r>
              <a:rPr lang="en-US" dirty="0"/>
              <a:t> </a:t>
            </a:r>
            <a:r>
              <a:rPr lang="en-US" dirty="0" err="1"/>
              <a:t>đi</a:t>
            </a:r>
            <a:r>
              <a:rPr lang="en-US" dirty="0"/>
              <a:t> qua </a:t>
            </a:r>
            <a:r>
              <a:rPr lang="en-US" dirty="0" err="1"/>
              <a:t>toàn</a:t>
            </a:r>
            <a:r>
              <a:rPr lang="en-US" dirty="0"/>
              <a:t> </a:t>
            </a:r>
            <a:r>
              <a:rPr lang="en-US" dirty="0" err="1"/>
              <a:t>bộ</a:t>
            </a:r>
            <a:r>
              <a:rPr lang="en-US" dirty="0"/>
              <a:t> </a:t>
            </a:r>
            <a:r>
              <a:rPr lang="en-US" dirty="0" err="1"/>
              <a:t>dữ</a:t>
            </a:r>
            <a:r>
              <a:rPr lang="en-US" dirty="0"/>
              <a:t> </a:t>
            </a:r>
            <a:r>
              <a:rPr lang="en-US" dirty="0" err="1"/>
              <a:t>liệu</a:t>
            </a:r>
            <a:r>
              <a:rPr lang="en-US" dirty="0"/>
              <a:t> 107 </a:t>
            </a:r>
            <a:r>
              <a:rPr lang="en-US" dirty="0" err="1"/>
              <a:t>lần</a:t>
            </a:r>
            <a:endParaRPr lang="vi-VN" dirty="0"/>
          </a:p>
        </p:txBody>
      </p:sp>
      <p:pic>
        <p:nvPicPr>
          <p:cNvPr id="20" name="Hình ảnh 19">
            <a:extLst>
              <a:ext uri="{FF2B5EF4-FFF2-40B4-BE49-F238E27FC236}">
                <a16:creationId xmlns:a16="http://schemas.microsoft.com/office/drawing/2014/main" id="{BA37D46F-2D31-C08B-1476-5BACEB5B1582}"/>
              </a:ext>
            </a:extLst>
          </p:cNvPr>
          <p:cNvPicPr>
            <a:picLocks noChangeAspect="1"/>
          </p:cNvPicPr>
          <p:nvPr/>
        </p:nvPicPr>
        <p:blipFill>
          <a:blip r:embed="rId4"/>
          <a:stretch>
            <a:fillRect/>
          </a:stretch>
        </p:blipFill>
        <p:spPr>
          <a:xfrm>
            <a:off x="224948" y="5764595"/>
            <a:ext cx="13596969" cy="5413753"/>
          </a:xfrm>
          <a:prstGeom prst="rect">
            <a:avLst/>
          </a:prstGeom>
        </p:spPr>
      </p:pic>
    </p:spTree>
    <p:extLst>
      <p:ext uri="{BB962C8B-B14F-4D97-AF65-F5344CB8AC3E}">
        <p14:creationId xmlns:p14="http://schemas.microsoft.com/office/powerpoint/2010/main" val="235401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par>
                                <p:cTn id="20" presetID="6"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ircle(in)">
                                      <p:cBhvr>
                                        <p:cTn id="25" dur="2000"/>
                                        <p:tgtEl>
                                          <p:spTgt spid="12"/>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circle(in)">
                                      <p:cBhvr>
                                        <p:cTn id="28" dur="2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par>
                                <p:cTn id="34" presetID="14" presetClass="entr" presetSubtype="1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randombar(horizontal)">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a:off x="18097500" y="18047"/>
            <a:ext cx="176746" cy="10287000"/>
          </a:xfrm>
          <a:prstGeom prst="rect">
            <a:avLst/>
          </a:prstGeom>
          <a:solidFill>
            <a:schemeClr val="accent1"/>
          </a:solidFill>
        </p:spPr>
      </p:sp>
      <p:sp>
        <p:nvSpPr>
          <p:cNvPr id="24" name="AutoShape 24"/>
          <p:cNvSpPr/>
          <p:nvPr/>
        </p:nvSpPr>
        <p:spPr>
          <a:xfrm>
            <a:off x="0" y="0"/>
            <a:ext cx="190500" cy="10287000"/>
          </a:xfrm>
          <a:prstGeom prst="rect">
            <a:avLst/>
          </a:prstGeom>
          <a:solidFill>
            <a:schemeClr val="accent1"/>
          </a:solidFill>
        </p:spPr>
      </p:sp>
      <p:sp>
        <p:nvSpPr>
          <p:cNvPr id="25" name="TextBox 3">
            <a:extLst>
              <a:ext uri="{FF2B5EF4-FFF2-40B4-BE49-F238E27FC236}">
                <a16:creationId xmlns:a16="http://schemas.microsoft.com/office/drawing/2014/main" id="{9BF6EADD-CCA6-DC1F-7965-0B1680FCD4FB}"/>
              </a:ext>
            </a:extLst>
          </p:cNvPr>
          <p:cNvSpPr txBox="1"/>
          <p:nvPr/>
        </p:nvSpPr>
        <p:spPr>
          <a:xfrm>
            <a:off x="5118154" y="160003"/>
            <a:ext cx="8762277" cy="564706"/>
          </a:xfrm>
          <a:prstGeom prst="rect">
            <a:avLst/>
          </a:prstGeom>
        </p:spPr>
        <p:txBody>
          <a:bodyPr lIns="0" tIns="0" rIns="0" bIns="0" rtlCol="0" anchor="t">
            <a:spAutoFit/>
          </a:bodyPr>
          <a:lstStyle/>
          <a:p>
            <a:pPr algn="ctr">
              <a:lnSpc>
                <a:spcPts val="4680"/>
              </a:lnSpc>
            </a:pPr>
            <a:r>
              <a:rPr lang="en-US" sz="3600" spc="107" dirty="0" err="1">
                <a:solidFill>
                  <a:schemeClr val="accent1"/>
                </a:solidFill>
                <a:latin typeface="Clear Sans Bold"/>
              </a:rPr>
              <a:t>Huấn</a:t>
            </a:r>
            <a:r>
              <a:rPr lang="en-US" sz="3600" spc="107" dirty="0">
                <a:solidFill>
                  <a:schemeClr val="accent1"/>
                </a:solidFill>
                <a:latin typeface="Clear Sans Bold"/>
              </a:rPr>
              <a:t> </a:t>
            </a:r>
            <a:r>
              <a:rPr lang="en-US" sz="3600" spc="107" dirty="0" err="1">
                <a:solidFill>
                  <a:schemeClr val="accent1"/>
                </a:solidFill>
                <a:latin typeface="Clear Sans Bold"/>
              </a:rPr>
              <a:t>Luyện</a:t>
            </a:r>
            <a:r>
              <a:rPr lang="en-US" sz="3600" spc="107" dirty="0">
                <a:solidFill>
                  <a:schemeClr val="accent1"/>
                </a:solidFill>
                <a:latin typeface="Clear Sans Bold"/>
              </a:rPr>
              <a:t> </a:t>
            </a:r>
            <a:r>
              <a:rPr lang="en-US" sz="3600" spc="107" dirty="0" err="1">
                <a:solidFill>
                  <a:schemeClr val="accent1"/>
                </a:solidFill>
                <a:latin typeface="Clear Sans Bold"/>
              </a:rPr>
              <a:t>Mô</a:t>
            </a:r>
            <a:r>
              <a:rPr lang="en-US" sz="3600" spc="107" dirty="0">
                <a:solidFill>
                  <a:schemeClr val="accent1"/>
                </a:solidFill>
                <a:latin typeface="Clear Sans Bold"/>
              </a:rPr>
              <a:t> </a:t>
            </a:r>
            <a:r>
              <a:rPr lang="en-US" sz="3600" spc="107" dirty="0" err="1">
                <a:solidFill>
                  <a:schemeClr val="accent1"/>
                </a:solidFill>
                <a:latin typeface="Clear Sans Bold"/>
              </a:rPr>
              <a:t>Hình</a:t>
            </a:r>
            <a:r>
              <a:rPr lang="en-US" sz="3600" spc="107" dirty="0">
                <a:solidFill>
                  <a:schemeClr val="accent1"/>
                </a:solidFill>
                <a:latin typeface="Clear Sans Bold"/>
              </a:rPr>
              <a:t> </a:t>
            </a:r>
            <a:r>
              <a:rPr lang="en-US" sz="3600" spc="107" dirty="0" err="1">
                <a:solidFill>
                  <a:schemeClr val="accent1"/>
                </a:solidFill>
                <a:latin typeface="Clear Sans Bold"/>
              </a:rPr>
              <a:t>bằng</a:t>
            </a:r>
            <a:r>
              <a:rPr lang="en-US" sz="3600" spc="107" dirty="0">
                <a:solidFill>
                  <a:schemeClr val="accent1"/>
                </a:solidFill>
                <a:latin typeface="Clear Sans Bold"/>
              </a:rPr>
              <a:t> YOLOv8</a:t>
            </a:r>
            <a:endParaRPr lang="en-US" sz="1100" spc="107" dirty="0">
              <a:solidFill>
                <a:schemeClr val="accent1"/>
              </a:solidFill>
              <a:latin typeface="Clear Sans Bold"/>
            </a:endParaRPr>
          </a:p>
        </p:txBody>
      </p:sp>
      <p:graphicFrame>
        <p:nvGraphicFramePr>
          <p:cNvPr id="5" name="Bảng 4">
            <a:extLst>
              <a:ext uri="{FF2B5EF4-FFF2-40B4-BE49-F238E27FC236}">
                <a16:creationId xmlns:a16="http://schemas.microsoft.com/office/drawing/2014/main" id="{CDE9B1E1-8FDB-012D-CC21-5D6192D0C3E0}"/>
              </a:ext>
            </a:extLst>
          </p:cNvPr>
          <p:cNvGraphicFramePr>
            <a:graphicFrameLocks noGrp="1"/>
          </p:cNvGraphicFramePr>
          <p:nvPr>
            <p:extLst>
              <p:ext uri="{D42A27DB-BD31-4B8C-83A1-F6EECF244321}">
                <p14:modId xmlns:p14="http://schemas.microsoft.com/office/powerpoint/2010/main" val="550387367"/>
              </p:ext>
            </p:extLst>
          </p:nvPr>
        </p:nvGraphicFramePr>
        <p:xfrm>
          <a:off x="224949" y="1088189"/>
          <a:ext cx="17872551" cy="397711"/>
        </p:xfrm>
        <a:graphic>
          <a:graphicData uri="http://schemas.openxmlformats.org/drawingml/2006/table">
            <a:tbl>
              <a:tblPr firstRow="1" bandRow="1">
                <a:tableStyleId>{5C22544A-7EE6-4342-B048-85BDC9FD1C3A}</a:tableStyleId>
              </a:tblPr>
              <a:tblGrid>
                <a:gridCol w="17872551">
                  <a:extLst>
                    <a:ext uri="{9D8B030D-6E8A-4147-A177-3AD203B41FA5}">
                      <a16:colId xmlns:a16="http://schemas.microsoft.com/office/drawing/2014/main" val="3298303739"/>
                    </a:ext>
                  </a:extLst>
                </a:gridCol>
              </a:tblGrid>
              <a:tr h="397711">
                <a:tc>
                  <a:txBody>
                    <a:bodyPr/>
                    <a:lstStyle/>
                    <a:p>
                      <a:r>
                        <a:rPr lang="vi-VN" dirty="0"/>
                        <a:t>Kết quả huấn luyện hiển thị bằng hình ảnh</a:t>
                      </a:r>
                    </a:p>
                  </a:txBody>
                  <a:tcPr/>
                </a:tc>
                <a:extLst>
                  <a:ext uri="{0D108BD9-81ED-4DB2-BD59-A6C34878D82A}">
                    <a16:rowId xmlns:a16="http://schemas.microsoft.com/office/drawing/2014/main" val="1571483628"/>
                  </a:ext>
                </a:extLst>
              </a:tr>
            </a:tbl>
          </a:graphicData>
        </a:graphic>
      </p:graphicFrame>
      <p:sp>
        <p:nvSpPr>
          <p:cNvPr id="7" name="Hộp Văn bản 6">
            <a:extLst>
              <a:ext uri="{FF2B5EF4-FFF2-40B4-BE49-F238E27FC236}">
                <a16:creationId xmlns:a16="http://schemas.microsoft.com/office/drawing/2014/main" id="{B3520576-E0A0-C5F4-5221-BF5C6F2D9AF5}"/>
              </a:ext>
            </a:extLst>
          </p:cNvPr>
          <p:cNvSpPr txBox="1"/>
          <p:nvPr/>
        </p:nvSpPr>
        <p:spPr>
          <a:xfrm>
            <a:off x="7848600" y="713498"/>
            <a:ext cx="1914178" cy="307777"/>
          </a:xfrm>
          <a:prstGeom prst="rect">
            <a:avLst/>
          </a:prstGeom>
          <a:noFill/>
        </p:spPr>
        <p:txBody>
          <a:bodyPr wrap="none" rtlCol="0">
            <a:spAutoFit/>
          </a:bodyPr>
          <a:lstStyle/>
          <a:p>
            <a:r>
              <a:rPr lang="en-US" sz="1400" dirty="0" err="1">
                <a:solidFill>
                  <a:schemeClr val="accent1"/>
                </a:solidFill>
              </a:rPr>
              <a:t>Sử</a:t>
            </a:r>
            <a:r>
              <a:rPr lang="en-US" sz="1400" dirty="0">
                <a:solidFill>
                  <a:schemeClr val="accent1"/>
                </a:solidFill>
              </a:rPr>
              <a:t> </a:t>
            </a:r>
            <a:r>
              <a:rPr lang="en-US" sz="1400" dirty="0" err="1">
                <a:solidFill>
                  <a:schemeClr val="accent1"/>
                </a:solidFill>
              </a:rPr>
              <a:t>dụng</a:t>
            </a:r>
            <a:r>
              <a:rPr lang="en-US" sz="1400" dirty="0">
                <a:solidFill>
                  <a:schemeClr val="accent1"/>
                </a:solidFill>
              </a:rPr>
              <a:t> Kaggle </a:t>
            </a:r>
            <a:r>
              <a:rPr lang="en-US" sz="1400" dirty="0" err="1">
                <a:solidFill>
                  <a:schemeClr val="accent1"/>
                </a:solidFill>
              </a:rPr>
              <a:t>để</a:t>
            </a:r>
            <a:r>
              <a:rPr lang="en-US" sz="1400" dirty="0">
                <a:solidFill>
                  <a:schemeClr val="accent1"/>
                </a:solidFill>
              </a:rPr>
              <a:t> train</a:t>
            </a:r>
            <a:endParaRPr lang="vi-VN" sz="1400" dirty="0">
              <a:solidFill>
                <a:schemeClr val="accent1"/>
              </a:solidFill>
            </a:endParaRPr>
          </a:p>
        </p:txBody>
      </p:sp>
      <p:pic>
        <p:nvPicPr>
          <p:cNvPr id="31" name="Hình ảnh 30">
            <a:extLst>
              <a:ext uri="{FF2B5EF4-FFF2-40B4-BE49-F238E27FC236}">
                <a16:creationId xmlns:a16="http://schemas.microsoft.com/office/drawing/2014/main" id="{0AD7A88F-BD1D-5A92-7DD0-EDC77201BA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499" y="1495300"/>
            <a:ext cx="4864265" cy="3474745"/>
          </a:xfrm>
          <a:prstGeom prst="rect">
            <a:avLst/>
          </a:prstGeom>
        </p:spPr>
      </p:pic>
      <p:pic>
        <p:nvPicPr>
          <p:cNvPr id="33" name="Hình ảnh 32">
            <a:extLst>
              <a:ext uri="{FF2B5EF4-FFF2-40B4-BE49-F238E27FC236}">
                <a16:creationId xmlns:a16="http://schemas.microsoft.com/office/drawing/2014/main" id="{6D62E93E-11F3-63A0-7305-5F29637145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321" y="1479977"/>
            <a:ext cx="4454080" cy="3490068"/>
          </a:xfrm>
          <a:prstGeom prst="rect">
            <a:avLst/>
          </a:prstGeom>
        </p:spPr>
      </p:pic>
      <p:pic>
        <p:nvPicPr>
          <p:cNvPr id="35" name="Hình ảnh 34">
            <a:extLst>
              <a:ext uri="{FF2B5EF4-FFF2-40B4-BE49-F238E27FC236}">
                <a16:creationId xmlns:a16="http://schemas.microsoft.com/office/drawing/2014/main" id="{1297A791-36D7-F5B4-3ABF-3FF261FD36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8182" y="1485900"/>
            <a:ext cx="4381501" cy="3484145"/>
          </a:xfrm>
          <a:prstGeom prst="rect">
            <a:avLst/>
          </a:prstGeom>
        </p:spPr>
      </p:pic>
      <p:pic>
        <p:nvPicPr>
          <p:cNvPr id="37" name="Hình ảnh 36">
            <a:extLst>
              <a:ext uri="{FF2B5EF4-FFF2-40B4-BE49-F238E27FC236}">
                <a16:creationId xmlns:a16="http://schemas.microsoft.com/office/drawing/2014/main" id="{2CD6BFB3-11F0-F2D4-2CFC-BA108F1E64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08481" y="1535829"/>
            <a:ext cx="4381501" cy="3434216"/>
          </a:xfrm>
          <a:prstGeom prst="rect">
            <a:avLst/>
          </a:prstGeom>
        </p:spPr>
      </p:pic>
      <p:pic>
        <p:nvPicPr>
          <p:cNvPr id="39" name="Hình ảnh 38">
            <a:extLst>
              <a:ext uri="{FF2B5EF4-FFF2-40B4-BE49-F238E27FC236}">
                <a16:creationId xmlns:a16="http://schemas.microsoft.com/office/drawing/2014/main" id="{503CAE7B-4FFE-A479-659F-5A9F6CA665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837" y="5011784"/>
            <a:ext cx="4454080" cy="2907121"/>
          </a:xfrm>
          <a:prstGeom prst="rect">
            <a:avLst/>
          </a:prstGeom>
        </p:spPr>
      </p:pic>
      <p:pic>
        <p:nvPicPr>
          <p:cNvPr id="41" name="Hình ảnh 40">
            <a:extLst>
              <a:ext uri="{FF2B5EF4-FFF2-40B4-BE49-F238E27FC236}">
                <a16:creationId xmlns:a16="http://schemas.microsoft.com/office/drawing/2014/main" id="{AC566C8B-95CA-1B16-383B-CCBB7BAF71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61321" y="5161547"/>
            <a:ext cx="4454080" cy="2757358"/>
          </a:xfrm>
          <a:prstGeom prst="rect">
            <a:avLst/>
          </a:prstGeom>
        </p:spPr>
      </p:pic>
      <p:pic>
        <p:nvPicPr>
          <p:cNvPr id="43" name="Hình ảnh 42">
            <a:extLst>
              <a:ext uri="{FF2B5EF4-FFF2-40B4-BE49-F238E27FC236}">
                <a16:creationId xmlns:a16="http://schemas.microsoft.com/office/drawing/2014/main" id="{8B96BF6A-E44D-91A5-BA5E-D45F6ECC50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05689" y="4970045"/>
            <a:ext cx="4702792" cy="2948860"/>
          </a:xfrm>
          <a:prstGeom prst="rect">
            <a:avLst/>
          </a:prstGeom>
        </p:spPr>
      </p:pic>
      <p:pic>
        <p:nvPicPr>
          <p:cNvPr id="45" name="Hình ảnh 44">
            <a:extLst>
              <a:ext uri="{FF2B5EF4-FFF2-40B4-BE49-F238E27FC236}">
                <a16:creationId xmlns:a16="http://schemas.microsoft.com/office/drawing/2014/main" id="{D20406F1-0AC1-DA0C-8B43-255085C9657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04420" y="5161547"/>
            <a:ext cx="4384282" cy="2757358"/>
          </a:xfrm>
          <a:prstGeom prst="rect">
            <a:avLst/>
          </a:prstGeom>
        </p:spPr>
      </p:pic>
      <p:pic>
        <p:nvPicPr>
          <p:cNvPr id="47" name="Hình ảnh 46">
            <a:extLst>
              <a:ext uri="{FF2B5EF4-FFF2-40B4-BE49-F238E27FC236}">
                <a16:creationId xmlns:a16="http://schemas.microsoft.com/office/drawing/2014/main" id="{91A7531D-7E1A-4D55-B8E9-0478D7E082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61321" y="7658100"/>
            <a:ext cx="4344368" cy="2628900"/>
          </a:xfrm>
          <a:prstGeom prst="rect">
            <a:avLst/>
          </a:prstGeom>
        </p:spPr>
      </p:pic>
      <p:pic>
        <p:nvPicPr>
          <p:cNvPr id="49" name="Hình ảnh 48">
            <a:extLst>
              <a:ext uri="{FF2B5EF4-FFF2-40B4-BE49-F238E27FC236}">
                <a16:creationId xmlns:a16="http://schemas.microsoft.com/office/drawing/2014/main" id="{6416837F-A3D7-E79D-F382-AF870C81BC0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61224" y="7741380"/>
            <a:ext cx="4343196" cy="2545620"/>
          </a:xfrm>
          <a:prstGeom prst="rect">
            <a:avLst/>
          </a:prstGeom>
        </p:spPr>
      </p:pic>
    </p:spTree>
    <p:extLst>
      <p:ext uri="{BB962C8B-B14F-4D97-AF65-F5344CB8AC3E}">
        <p14:creationId xmlns:p14="http://schemas.microsoft.com/office/powerpoint/2010/main" val="250145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par>
                                <p:cTn id="20" presetID="16" presetClass="entr" presetSubtype="21"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par>
                                <p:cTn id="23" presetID="16" presetClass="entr" presetSubtype="21"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arn(inVertical)">
                                      <p:cBhvr>
                                        <p:cTn id="25" dur="500"/>
                                        <p:tgtEl>
                                          <p:spTgt spid="33"/>
                                        </p:tgtEl>
                                      </p:cBhvr>
                                    </p:animEffect>
                                  </p:childTnLst>
                                </p:cTn>
                              </p:par>
                              <p:par>
                                <p:cTn id="26" presetID="16" presetClass="entr" presetSubtype="2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500"/>
                                        <p:tgtEl>
                                          <p:spTgt spid="35"/>
                                        </p:tgtEl>
                                      </p:cBhvr>
                                    </p:animEffect>
                                  </p:childTnLst>
                                </p:cTn>
                              </p:par>
                              <p:par>
                                <p:cTn id="29" presetID="16" presetClass="entr" presetSubtype="21"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arn(inVertical)">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par>
                                <p:cTn id="37" presetID="22" presetClass="entr" presetSubtype="4"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par>
                                <p:cTn id="40" presetID="22" presetClass="entr" presetSubtype="4"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down)">
                                      <p:cBhvr>
                                        <p:cTn id="42" dur="500"/>
                                        <p:tgtEl>
                                          <p:spTgt spid="43"/>
                                        </p:tgtEl>
                                      </p:cBhvr>
                                    </p:animEffect>
                                  </p:childTnLst>
                                </p:cTn>
                              </p:par>
                              <p:par>
                                <p:cTn id="43" presetID="22" presetClass="entr" presetSubtype="4"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down)">
                                      <p:cBhvr>
                                        <p:cTn id="50" dur="500"/>
                                        <p:tgtEl>
                                          <p:spTgt spid="49"/>
                                        </p:tgtEl>
                                      </p:cBhvr>
                                    </p:animEffect>
                                  </p:childTnLst>
                                </p:cTn>
                              </p:par>
                              <p:par>
                                <p:cTn id="51" presetID="22" presetClass="entr" presetSubtype="4"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down)">
                                      <p:cBhvr>
                                        <p:cTn id="5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a:off x="18097500" y="18047"/>
            <a:ext cx="176746" cy="10287000"/>
          </a:xfrm>
          <a:prstGeom prst="rect">
            <a:avLst/>
          </a:prstGeom>
          <a:solidFill>
            <a:schemeClr val="accent1"/>
          </a:solidFill>
        </p:spPr>
      </p:sp>
      <p:sp>
        <p:nvSpPr>
          <p:cNvPr id="24" name="AutoShape 24"/>
          <p:cNvSpPr/>
          <p:nvPr/>
        </p:nvSpPr>
        <p:spPr>
          <a:xfrm>
            <a:off x="0" y="0"/>
            <a:ext cx="190500" cy="10287000"/>
          </a:xfrm>
          <a:prstGeom prst="rect">
            <a:avLst/>
          </a:prstGeom>
          <a:solidFill>
            <a:schemeClr val="accent1"/>
          </a:solidFill>
        </p:spPr>
      </p:sp>
      <p:sp>
        <p:nvSpPr>
          <p:cNvPr id="25" name="TextBox 3">
            <a:extLst>
              <a:ext uri="{FF2B5EF4-FFF2-40B4-BE49-F238E27FC236}">
                <a16:creationId xmlns:a16="http://schemas.microsoft.com/office/drawing/2014/main" id="{9BF6EADD-CCA6-DC1F-7965-0B1680FCD4FB}"/>
              </a:ext>
            </a:extLst>
          </p:cNvPr>
          <p:cNvSpPr txBox="1"/>
          <p:nvPr/>
        </p:nvSpPr>
        <p:spPr>
          <a:xfrm>
            <a:off x="5118154" y="160003"/>
            <a:ext cx="8762277" cy="564706"/>
          </a:xfrm>
          <a:prstGeom prst="rect">
            <a:avLst/>
          </a:prstGeom>
        </p:spPr>
        <p:txBody>
          <a:bodyPr lIns="0" tIns="0" rIns="0" bIns="0" rtlCol="0" anchor="t">
            <a:spAutoFit/>
          </a:bodyPr>
          <a:lstStyle/>
          <a:p>
            <a:pPr algn="ctr">
              <a:lnSpc>
                <a:spcPts val="4680"/>
              </a:lnSpc>
            </a:pPr>
            <a:r>
              <a:rPr lang="en-US" sz="3600" spc="107" dirty="0" err="1">
                <a:solidFill>
                  <a:schemeClr val="accent1"/>
                </a:solidFill>
                <a:latin typeface="Clear Sans Bold"/>
              </a:rPr>
              <a:t>Huấn</a:t>
            </a:r>
            <a:r>
              <a:rPr lang="en-US" sz="3600" spc="107" dirty="0">
                <a:solidFill>
                  <a:schemeClr val="accent1"/>
                </a:solidFill>
                <a:latin typeface="Clear Sans Bold"/>
              </a:rPr>
              <a:t> </a:t>
            </a:r>
            <a:r>
              <a:rPr lang="en-US" sz="3600" spc="107" dirty="0" err="1">
                <a:solidFill>
                  <a:schemeClr val="accent1"/>
                </a:solidFill>
                <a:latin typeface="Clear Sans Bold"/>
              </a:rPr>
              <a:t>Luyện</a:t>
            </a:r>
            <a:r>
              <a:rPr lang="en-US" sz="3600" spc="107" dirty="0">
                <a:solidFill>
                  <a:schemeClr val="accent1"/>
                </a:solidFill>
                <a:latin typeface="Clear Sans Bold"/>
              </a:rPr>
              <a:t> </a:t>
            </a:r>
            <a:r>
              <a:rPr lang="en-US" sz="3600" spc="107" dirty="0" err="1">
                <a:solidFill>
                  <a:schemeClr val="accent1"/>
                </a:solidFill>
                <a:latin typeface="Clear Sans Bold"/>
              </a:rPr>
              <a:t>Mô</a:t>
            </a:r>
            <a:r>
              <a:rPr lang="en-US" sz="3600" spc="107" dirty="0">
                <a:solidFill>
                  <a:schemeClr val="accent1"/>
                </a:solidFill>
                <a:latin typeface="Clear Sans Bold"/>
              </a:rPr>
              <a:t> </a:t>
            </a:r>
            <a:r>
              <a:rPr lang="en-US" sz="3600" spc="107" dirty="0" err="1">
                <a:solidFill>
                  <a:schemeClr val="accent1"/>
                </a:solidFill>
                <a:latin typeface="Clear Sans Bold"/>
              </a:rPr>
              <a:t>Hình</a:t>
            </a:r>
            <a:r>
              <a:rPr lang="en-US" sz="3600" spc="107" dirty="0">
                <a:solidFill>
                  <a:schemeClr val="accent1"/>
                </a:solidFill>
                <a:latin typeface="Clear Sans Bold"/>
              </a:rPr>
              <a:t> </a:t>
            </a:r>
            <a:r>
              <a:rPr lang="en-US" sz="3600" spc="107" dirty="0" err="1">
                <a:solidFill>
                  <a:schemeClr val="accent1"/>
                </a:solidFill>
                <a:latin typeface="Clear Sans Bold"/>
              </a:rPr>
              <a:t>bằng</a:t>
            </a:r>
            <a:r>
              <a:rPr lang="en-US" sz="3600" spc="107" dirty="0">
                <a:solidFill>
                  <a:schemeClr val="accent1"/>
                </a:solidFill>
                <a:latin typeface="Clear Sans Bold"/>
              </a:rPr>
              <a:t> YOLOv8</a:t>
            </a:r>
            <a:endParaRPr lang="en-US" sz="1100" spc="107" dirty="0">
              <a:solidFill>
                <a:schemeClr val="accent1"/>
              </a:solidFill>
              <a:latin typeface="Clear Sans Bold"/>
            </a:endParaRPr>
          </a:p>
        </p:txBody>
      </p:sp>
      <p:graphicFrame>
        <p:nvGraphicFramePr>
          <p:cNvPr id="5" name="Bảng 4">
            <a:extLst>
              <a:ext uri="{FF2B5EF4-FFF2-40B4-BE49-F238E27FC236}">
                <a16:creationId xmlns:a16="http://schemas.microsoft.com/office/drawing/2014/main" id="{CDE9B1E1-8FDB-012D-CC21-5D6192D0C3E0}"/>
              </a:ext>
            </a:extLst>
          </p:cNvPr>
          <p:cNvGraphicFramePr>
            <a:graphicFrameLocks noGrp="1"/>
          </p:cNvGraphicFramePr>
          <p:nvPr>
            <p:extLst>
              <p:ext uri="{D42A27DB-BD31-4B8C-83A1-F6EECF244321}">
                <p14:modId xmlns:p14="http://schemas.microsoft.com/office/powerpoint/2010/main" val="3857264163"/>
              </p:ext>
            </p:extLst>
          </p:nvPr>
        </p:nvGraphicFramePr>
        <p:xfrm>
          <a:off x="224949" y="1088189"/>
          <a:ext cx="17872551" cy="397711"/>
        </p:xfrm>
        <a:graphic>
          <a:graphicData uri="http://schemas.openxmlformats.org/drawingml/2006/table">
            <a:tbl>
              <a:tblPr firstRow="1" bandRow="1">
                <a:tableStyleId>{5C22544A-7EE6-4342-B048-85BDC9FD1C3A}</a:tableStyleId>
              </a:tblPr>
              <a:tblGrid>
                <a:gridCol w="17872551">
                  <a:extLst>
                    <a:ext uri="{9D8B030D-6E8A-4147-A177-3AD203B41FA5}">
                      <a16:colId xmlns:a16="http://schemas.microsoft.com/office/drawing/2014/main" val="3298303739"/>
                    </a:ext>
                  </a:extLst>
                </a:gridCol>
              </a:tblGrid>
              <a:tr h="397711">
                <a:tc>
                  <a:txBody>
                    <a:bodyPr/>
                    <a:lstStyle/>
                    <a:p>
                      <a:r>
                        <a:rPr lang="vi-VN" dirty="0"/>
                        <a:t>Kết quả huấn luyện hiển thị bằng chỉ số</a:t>
                      </a:r>
                    </a:p>
                  </a:txBody>
                  <a:tcPr/>
                </a:tc>
                <a:extLst>
                  <a:ext uri="{0D108BD9-81ED-4DB2-BD59-A6C34878D82A}">
                    <a16:rowId xmlns:a16="http://schemas.microsoft.com/office/drawing/2014/main" val="1571483628"/>
                  </a:ext>
                </a:extLst>
              </a:tr>
            </a:tbl>
          </a:graphicData>
        </a:graphic>
      </p:graphicFrame>
      <p:sp>
        <p:nvSpPr>
          <p:cNvPr id="7" name="Hộp Văn bản 6">
            <a:extLst>
              <a:ext uri="{FF2B5EF4-FFF2-40B4-BE49-F238E27FC236}">
                <a16:creationId xmlns:a16="http://schemas.microsoft.com/office/drawing/2014/main" id="{B3520576-E0A0-C5F4-5221-BF5C6F2D9AF5}"/>
              </a:ext>
            </a:extLst>
          </p:cNvPr>
          <p:cNvSpPr txBox="1"/>
          <p:nvPr/>
        </p:nvSpPr>
        <p:spPr>
          <a:xfrm>
            <a:off x="7848600" y="713498"/>
            <a:ext cx="1914178" cy="307777"/>
          </a:xfrm>
          <a:prstGeom prst="rect">
            <a:avLst/>
          </a:prstGeom>
          <a:noFill/>
        </p:spPr>
        <p:txBody>
          <a:bodyPr wrap="none" rtlCol="0">
            <a:spAutoFit/>
          </a:bodyPr>
          <a:lstStyle/>
          <a:p>
            <a:r>
              <a:rPr lang="en-US" sz="1400" dirty="0" err="1">
                <a:solidFill>
                  <a:schemeClr val="accent1"/>
                </a:solidFill>
              </a:rPr>
              <a:t>Sử</a:t>
            </a:r>
            <a:r>
              <a:rPr lang="en-US" sz="1400" dirty="0">
                <a:solidFill>
                  <a:schemeClr val="accent1"/>
                </a:solidFill>
              </a:rPr>
              <a:t> </a:t>
            </a:r>
            <a:r>
              <a:rPr lang="en-US" sz="1400" dirty="0" err="1">
                <a:solidFill>
                  <a:schemeClr val="accent1"/>
                </a:solidFill>
              </a:rPr>
              <a:t>dụng</a:t>
            </a:r>
            <a:r>
              <a:rPr lang="en-US" sz="1400" dirty="0">
                <a:solidFill>
                  <a:schemeClr val="accent1"/>
                </a:solidFill>
              </a:rPr>
              <a:t> Kaggle </a:t>
            </a:r>
            <a:r>
              <a:rPr lang="en-US" sz="1400" dirty="0" err="1">
                <a:solidFill>
                  <a:schemeClr val="accent1"/>
                </a:solidFill>
              </a:rPr>
              <a:t>để</a:t>
            </a:r>
            <a:r>
              <a:rPr lang="en-US" sz="1400" dirty="0">
                <a:solidFill>
                  <a:schemeClr val="accent1"/>
                </a:solidFill>
              </a:rPr>
              <a:t> train</a:t>
            </a:r>
            <a:endParaRPr lang="vi-VN" sz="1400" dirty="0">
              <a:solidFill>
                <a:schemeClr val="accent1"/>
              </a:solidFill>
            </a:endParaRPr>
          </a:p>
        </p:txBody>
      </p:sp>
      <p:graphicFrame>
        <p:nvGraphicFramePr>
          <p:cNvPr id="2" name="Bảng 1">
            <a:extLst>
              <a:ext uri="{FF2B5EF4-FFF2-40B4-BE49-F238E27FC236}">
                <a16:creationId xmlns:a16="http://schemas.microsoft.com/office/drawing/2014/main" id="{B16563B2-10F2-5EF8-6C72-28362A0378D2}"/>
              </a:ext>
            </a:extLst>
          </p:cNvPr>
          <p:cNvGraphicFramePr>
            <a:graphicFrameLocks noGrp="1"/>
          </p:cNvGraphicFramePr>
          <p:nvPr>
            <p:extLst>
              <p:ext uri="{D42A27DB-BD31-4B8C-83A1-F6EECF244321}">
                <p14:modId xmlns:p14="http://schemas.microsoft.com/office/powerpoint/2010/main" val="3457881241"/>
              </p:ext>
            </p:extLst>
          </p:nvPr>
        </p:nvGraphicFramePr>
        <p:xfrm>
          <a:off x="224949" y="1485900"/>
          <a:ext cx="8881016" cy="8391286"/>
        </p:xfrm>
        <a:graphic>
          <a:graphicData uri="http://schemas.openxmlformats.org/drawingml/2006/table">
            <a:tbl>
              <a:tblPr firstRow="1" bandRow="1">
                <a:tableStyleId>{5C22544A-7EE6-4342-B048-85BDC9FD1C3A}</a:tableStyleId>
              </a:tblPr>
              <a:tblGrid>
                <a:gridCol w="8881016">
                  <a:extLst>
                    <a:ext uri="{9D8B030D-6E8A-4147-A177-3AD203B41FA5}">
                      <a16:colId xmlns:a16="http://schemas.microsoft.com/office/drawing/2014/main" val="1758879386"/>
                    </a:ext>
                  </a:extLst>
                </a:gridCol>
              </a:tblGrid>
              <a:tr h="8391286">
                <a:tc>
                  <a:txBody>
                    <a:bodyPr/>
                    <a:lstStyle/>
                    <a:p>
                      <a:r>
                        <a:rPr lang="vi-VN" sz="2000" b="1" i="0" kern="1200" dirty="0">
                          <a:solidFill>
                            <a:schemeClr val="lt1"/>
                          </a:solidFill>
                          <a:effectLst/>
                          <a:latin typeface="Arimo" panose="020B0604020202020204" charset="0"/>
                          <a:ea typeface="Arimo" panose="020B0604020202020204" charset="0"/>
                          <a:cs typeface="Arimo" panose="020B0604020202020204" charset="0"/>
                        </a:rPr>
                        <a:t>Báo cáo Hiệu suất Mô hình YOLOv8 nhận dạng Tiền Việt Nam</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Các Tổn Thất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Loss</a:t>
                      </a:r>
                      <a:r>
                        <a:rPr lang="vi-VN" sz="2000" b="1" i="0" kern="1200" dirty="0">
                          <a:solidFill>
                            <a:schemeClr val="lt1"/>
                          </a:solidFill>
                          <a:effectLst/>
                          <a:latin typeface="Arimo" panose="020B0604020202020204" charset="0"/>
                          <a:ea typeface="Arimo" panose="020B0604020202020204" charset="0"/>
                          <a:cs typeface="Arimo" panose="020B0604020202020204" charset="0"/>
                        </a:rPr>
                        <a:t>)</a:t>
                      </a:r>
                    </a:p>
                    <a:p>
                      <a:r>
                        <a:rPr lang="vi-VN" sz="2000" b="1" i="0" kern="1200" dirty="0" err="1">
                          <a:solidFill>
                            <a:schemeClr val="lt1"/>
                          </a:solidFill>
                          <a:effectLst/>
                          <a:latin typeface="Arimo" panose="020B0604020202020204" charset="0"/>
                          <a:ea typeface="Arimo" panose="020B0604020202020204" charset="0"/>
                          <a:cs typeface="Arimo" panose="020B0604020202020204" charset="0"/>
                        </a:rPr>
                        <a:t>Box</a:t>
                      </a:r>
                      <a:r>
                        <a:rPr lang="vi-VN" sz="2000" b="1" i="0" kern="1200" dirty="0">
                          <a:solidFill>
                            <a:schemeClr val="lt1"/>
                          </a:solidFill>
                          <a:effectLst/>
                          <a:latin typeface="Arimo" panose="020B0604020202020204" charset="0"/>
                          <a:ea typeface="Arimo" panose="020B0604020202020204" charset="0"/>
                          <a:cs typeface="Arimo" panose="020B0604020202020204" charset="0"/>
                        </a:rPr>
                        <a:t>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Loss</a:t>
                      </a:r>
                      <a:r>
                        <a:rPr lang="vi-VN" sz="2000" b="0" i="0" kern="1200" dirty="0">
                          <a:solidFill>
                            <a:schemeClr val="lt1"/>
                          </a:solidFill>
                          <a:effectLst/>
                          <a:latin typeface="Arimo" panose="020B0604020202020204" charset="0"/>
                          <a:ea typeface="Arimo" panose="020B0604020202020204" charset="0"/>
                          <a:cs typeface="Arimo" panose="020B0604020202020204" charset="0"/>
                        </a:rPr>
                        <a:t>: 0.1</a:t>
                      </a:r>
                    </a:p>
                    <a:p>
                      <a:r>
                        <a:rPr lang="vi-VN" sz="2000" b="1" i="0" kern="1200" dirty="0" err="1">
                          <a:solidFill>
                            <a:schemeClr val="lt1"/>
                          </a:solidFill>
                          <a:effectLst/>
                          <a:latin typeface="Arimo" panose="020B0604020202020204" charset="0"/>
                          <a:ea typeface="Arimo" panose="020B0604020202020204" charset="0"/>
                          <a:cs typeface="Arimo" panose="020B0604020202020204" charset="0"/>
                        </a:rPr>
                        <a:t>Objectness</a:t>
                      </a:r>
                      <a:r>
                        <a:rPr lang="vi-VN" sz="2000" b="1" i="0" kern="1200" dirty="0">
                          <a:solidFill>
                            <a:schemeClr val="lt1"/>
                          </a:solidFill>
                          <a:effectLst/>
                          <a:latin typeface="Arimo" panose="020B0604020202020204" charset="0"/>
                          <a:ea typeface="Arimo" panose="020B0604020202020204" charset="0"/>
                          <a:cs typeface="Arimo" panose="020B0604020202020204" charset="0"/>
                        </a:rPr>
                        <a:t>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Loss</a:t>
                      </a:r>
                      <a:r>
                        <a:rPr lang="vi-VN" sz="2000" b="0" i="0" kern="1200" dirty="0">
                          <a:solidFill>
                            <a:schemeClr val="lt1"/>
                          </a:solidFill>
                          <a:effectLst/>
                          <a:latin typeface="Arimo" panose="020B0604020202020204" charset="0"/>
                          <a:ea typeface="Arimo" panose="020B0604020202020204" charset="0"/>
                          <a:cs typeface="Arimo" panose="020B0604020202020204" charset="0"/>
                        </a:rPr>
                        <a:t>: không cụ thể</a:t>
                      </a:r>
                    </a:p>
                    <a:p>
                      <a:r>
                        <a:rPr lang="vi-VN" sz="2000" b="1" i="0" kern="1200" dirty="0" err="1">
                          <a:solidFill>
                            <a:schemeClr val="lt1"/>
                          </a:solidFill>
                          <a:effectLst/>
                          <a:latin typeface="Arimo" panose="020B0604020202020204" charset="0"/>
                          <a:ea typeface="Arimo" panose="020B0604020202020204" charset="0"/>
                          <a:cs typeface="Arimo" panose="020B0604020202020204" charset="0"/>
                        </a:rPr>
                        <a:t>Class</a:t>
                      </a:r>
                      <a:r>
                        <a:rPr lang="vi-VN" sz="2000" b="1" i="0" kern="1200" dirty="0">
                          <a:solidFill>
                            <a:schemeClr val="lt1"/>
                          </a:solidFill>
                          <a:effectLst/>
                          <a:latin typeface="Arimo" panose="020B0604020202020204" charset="0"/>
                          <a:ea typeface="Arimo" panose="020B0604020202020204" charset="0"/>
                          <a:cs typeface="Arimo" panose="020B0604020202020204" charset="0"/>
                        </a:rPr>
                        <a:t>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Loss</a:t>
                      </a:r>
                      <a:r>
                        <a:rPr lang="vi-VN" sz="2000" b="0" i="0" kern="1200" dirty="0">
                          <a:solidFill>
                            <a:schemeClr val="lt1"/>
                          </a:solidFill>
                          <a:effectLst/>
                          <a:latin typeface="Arimo" panose="020B0604020202020204" charset="0"/>
                          <a:ea typeface="Arimo" panose="020B0604020202020204" charset="0"/>
                          <a:cs typeface="Arimo" panose="020B0604020202020204" charset="0"/>
                        </a:rPr>
                        <a:t>: 0.5</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DFL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Loss</a:t>
                      </a:r>
                      <a:r>
                        <a:rPr lang="vi-VN" sz="2000" b="0" i="0" kern="1200" dirty="0">
                          <a:solidFill>
                            <a:schemeClr val="lt1"/>
                          </a:solidFill>
                          <a:effectLst/>
                          <a:latin typeface="Arimo" panose="020B0604020202020204" charset="0"/>
                          <a:ea typeface="Arimo" panose="020B0604020202020204" charset="0"/>
                          <a:cs typeface="Arimo" panose="020B0604020202020204" charset="0"/>
                        </a:rPr>
                        <a:t>: 0.8</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Chỉ số Đánh giá</a:t>
                      </a:r>
                    </a:p>
                    <a:p>
                      <a:r>
                        <a:rPr lang="vi-VN" sz="2000" b="1" i="0" kern="1200" dirty="0" err="1">
                          <a:solidFill>
                            <a:schemeClr val="lt1"/>
                          </a:solidFill>
                          <a:effectLst/>
                          <a:latin typeface="Arimo" panose="020B0604020202020204" charset="0"/>
                          <a:ea typeface="Arimo" panose="020B0604020202020204" charset="0"/>
                          <a:cs typeface="Arimo" panose="020B0604020202020204" charset="0"/>
                        </a:rPr>
                        <a:t>Precision</a:t>
                      </a:r>
                      <a:r>
                        <a:rPr lang="vi-VN" sz="2000" b="0" i="0" kern="1200" dirty="0">
                          <a:solidFill>
                            <a:schemeClr val="lt1"/>
                          </a:solidFill>
                          <a:effectLst/>
                          <a:latin typeface="Arimo" panose="020B0604020202020204" charset="0"/>
                          <a:ea typeface="Arimo" panose="020B0604020202020204" charset="0"/>
                          <a:cs typeface="Arimo" panose="020B0604020202020204" charset="0"/>
                        </a:rPr>
                        <a:t>: 1.00 (ngưỡng 0.956)</a:t>
                      </a:r>
                    </a:p>
                    <a:p>
                      <a:r>
                        <a:rPr lang="vi-VN" sz="2000" b="1" i="0" kern="1200" dirty="0" err="1">
                          <a:solidFill>
                            <a:schemeClr val="lt1"/>
                          </a:solidFill>
                          <a:effectLst/>
                          <a:latin typeface="Arimo" panose="020B0604020202020204" charset="0"/>
                          <a:ea typeface="Arimo" panose="020B0604020202020204" charset="0"/>
                          <a:cs typeface="Arimo" panose="020B0604020202020204" charset="0"/>
                        </a:rPr>
                        <a:t>Recall</a:t>
                      </a:r>
                      <a:r>
                        <a:rPr lang="vi-VN" sz="2000" b="0" i="0" kern="1200" dirty="0">
                          <a:solidFill>
                            <a:schemeClr val="lt1"/>
                          </a:solidFill>
                          <a:effectLst/>
                          <a:latin typeface="Arimo" panose="020B0604020202020204" charset="0"/>
                          <a:ea typeface="Arimo" panose="020B0604020202020204" charset="0"/>
                          <a:cs typeface="Arimo" panose="020B0604020202020204" charset="0"/>
                        </a:rPr>
                        <a:t>: 1.00 (ngưỡng 0.000)</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F1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Score</a:t>
                      </a:r>
                      <a:r>
                        <a:rPr lang="vi-VN" sz="2000" b="0" i="0" kern="1200" dirty="0">
                          <a:solidFill>
                            <a:schemeClr val="lt1"/>
                          </a:solidFill>
                          <a:effectLst/>
                          <a:latin typeface="Arimo" panose="020B0604020202020204" charset="0"/>
                          <a:ea typeface="Arimo" panose="020B0604020202020204" charset="0"/>
                          <a:cs typeface="Arimo" panose="020B0604020202020204" charset="0"/>
                        </a:rPr>
                        <a:t>: 0.97 (ngưỡng 0.817)</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mAP@0.5 IOU</a:t>
                      </a:r>
                      <a:r>
                        <a:rPr lang="vi-VN" sz="2000" b="0" i="0" kern="1200" dirty="0">
                          <a:solidFill>
                            <a:schemeClr val="lt1"/>
                          </a:solidFill>
                          <a:effectLst/>
                          <a:latin typeface="Arimo" panose="020B0604020202020204" charset="0"/>
                          <a:ea typeface="Arimo" panose="020B0604020202020204" charset="0"/>
                          <a:cs typeface="Arimo" panose="020B0604020202020204" charset="0"/>
                        </a:rPr>
                        <a:t>: 0.993</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IOU</a:t>
                      </a:r>
                      <a:r>
                        <a:rPr lang="vi-VN" sz="2000" b="0" i="0" kern="1200" dirty="0">
                          <a:solidFill>
                            <a:schemeClr val="lt1"/>
                          </a:solidFill>
                          <a:effectLst/>
                          <a:latin typeface="Arimo" panose="020B0604020202020204" charset="0"/>
                          <a:ea typeface="Arimo" panose="020B0604020202020204" charset="0"/>
                          <a:cs typeface="Arimo" panose="020B0604020202020204" charset="0"/>
                        </a:rPr>
                        <a:t>: Cao</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Ma trận Nhầm lẫn</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Độ chính xác</a:t>
                      </a:r>
                      <a:r>
                        <a:rPr lang="vi-VN" sz="2000" b="0" i="0" kern="1200" dirty="0">
                          <a:solidFill>
                            <a:schemeClr val="lt1"/>
                          </a:solidFill>
                          <a:effectLst/>
                          <a:latin typeface="Arimo" panose="020B0604020202020204" charset="0"/>
                          <a:ea typeface="Arimo" panose="020B0604020202020204" charset="0"/>
                          <a:cs typeface="Arimo" panose="020B0604020202020204" charset="0"/>
                        </a:rPr>
                        <a:t>: &gt; 95%</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Nhầm lẫn nhỏ</a:t>
                      </a:r>
                      <a:r>
                        <a:rPr lang="vi-VN" sz="2000" b="0" i="0" kern="1200" dirty="0">
                          <a:solidFill>
                            <a:schemeClr val="lt1"/>
                          </a:solidFill>
                          <a:effectLst/>
                          <a:latin typeface="Arimo" panose="020B0604020202020204" charset="0"/>
                          <a:ea typeface="Arimo" panose="020B0604020202020204" charset="0"/>
                          <a:cs typeface="Arimo" panose="020B0604020202020204" charset="0"/>
                        </a:rPr>
                        <a:t>: 2000 (7.14%), 500 (8.7%)</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Phân phối Nhãn và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Bounding</a:t>
                      </a:r>
                      <a:r>
                        <a:rPr lang="vi-VN" sz="2000" b="1" i="0" kern="1200" dirty="0">
                          <a:solidFill>
                            <a:schemeClr val="lt1"/>
                          </a:solidFill>
                          <a:effectLst/>
                          <a:latin typeface="Arimo" panose="020B0604020202020204" charset="0"/>
                          <a:ea typeface="Arimo" panose="020B0604020202020204" charset="0"/>
                          <a:cs typeface="Arimo" panose="020B0604020202020204" charset="0"/>
                        </a:rPr>
                        <a:t>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Box</a:t>
                      </a:r>
                      <a:endParaRPr lang="vi-VN" sz="2000" b="1" i="0" kern="1200" dirty="0">
                        <a:solidFill>
                          <a:schemeClr val="lt1"/>
                        </a:solidFill>
                        <a:effectLst/>
                        <a:latin typeface="Arimo" panose="020B0604020202020204" charset="0"/>
                        <a:ea typeface="Arimo" panose="020B0604020202020204" charset="0"/>
                        <a:cs typeface="Arimo" panose="020B0604020202020204" charset="0"/>
                      </a:endParaRPr>
                    </a:p>
                    <a:p>
                      <a:r>
                        <a:rPr lang="vi-VN" sz="2000" b="1" i="0" kern="1200" dirty="0">
                          <a:solidFill>
                            <a:schemeClr val="lt1"/>
                          </a:solidFill>
                          <a:effectLst/>
                          <a:latin typeface="Arimo" panose="020B0604020202020204" charset="0"/>
                          <a:ea typeface="Arimo" panose="020B0604020202020204" charset="0"/>
                          <a:cs typeface="Arimo" panose="020B0604020202020204" charset="0"/>
                        </a:rPr>
                        <a:t>Số lượng mẫu</a:t>
                      </a:r>
                      <a:r>
                        <a:rPr lang="vi-VN" sz="2000" b="0" i="0" kern="1200" dirty="0">
                          <a:solidFill>
                            <a:schemeClr val="lt1"/>
                          </a:solidFill>
                          <a:effectLst/>
                          <a:latin typeface="Arimo" panose="020B0604020202020204" charset="0"/>
                          <a:ea typeface="Arimo" panose="020B0604020202020204" charset="0"/>
                          <a:cs typeface="Arimo" panose="020B0604020202020204" charset="0"/>
                        </a:rPr>
                        <a:t>: Phân bố đồng đều</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Kết luận</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Hiệu suất cao</a:t>
                      </a:r>
                      <a:r>
                        <a:rPr lang="vi-VN" sz="2000" b="0" i="0" kern="1200" dirty="0">
                          <a:solidFill>
                            <a:schemeClr val="lt1"/>
                          </a:solidFill>
                          <a:effectLst/>
                          <a:latin typeface="Arimo" panose="020B0604020202020204" charset="0"/>
                          <a:ea typeface="Arimo" panose="020B0604020202020204" charset="0"/>
                          <a:cs typeface="Arimo" panose="020B0604020202020204" charset="0"/>
                        </a:rPr>
                        <a:t>: mAP@0.5 IOU 0.993, F1 </a:t>
                      </a:r>
                      <a:r>
                        <a:rPr lang="vi-VN" sz="2000" b="0" i="0" kern="1200" dirty="0" err="1">
                          <a:solidFill>
                            <a:schemeClr val="lt1"/>
                          </a:solidFill>
                          <a:effectLst/>
                          <a:latin typeface="Arimo" panose="020B0604020202020204" charset="0"/>
                          <a:ea typeface="Arimo" panose="020B0604020202020204" charset="0"/>
                          <a:cs typeface="Arimo" panose="020B0604020202020204" charset="0"/>
                        </a:rPr>
                        <a:t>score</a:t>
                      </a:r>
                      <a:r>
                        <a:rPr lang="vi-VN" sz="2000" b="0" i="0" kern="1200" dirty="0">
                          <a:solidFill>
                            <a:schemeClr val="lt1"/>
                          </a:solidFill>
                          <a:effectLst/>
                          <a:latin typeface="Arimo" panose="020B0604020202020204" charset="0"/>
                          <a:ea typeface="Arimo" panose="020B0604020202020204" charset="0"/>
                          <a:cs typeface="Arimo" panose="020B0604020202020204" charset="0"/>
                        </a:rPr>
                        <a:t> 0.97</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Phân loại chính xác</a:t>
                      </a:r>
                      <a:r>
                        <a:rPr lang="vi-VN" sz="2000" b="0" i="0" kern="1200" dirty="0">
                          <a:solidFill>
                            <a:schemeClr val="lt1"/>
                          </a:solidFill>
                          <a:effectLst/>
                          <a:latin typeface="Arimo" panose="020B0604020202020204" charset="0"/>
                          <a:ea typeface="Arimo" panose="020B0604020202020204" charset="0"/>
                          <a:cs typeface="Arimo" panose="020B0604020202020204" charset="0"/>
                        </a:rPr>
                        <a:t>: Ít nhầm lẫn</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Tổn thất giảm dần</a:t>
                      </a:r>
                      <a:r>
                        <a:rPr lang="vi-VN" sz="2000" b="0" i="0" kern="1200" dirty="0">
                          <a:solidFill>
                            <a:schemeClr val="lt1"/>
                          </a:solidFill>
                          <a:effectLst/>
                          <a:latin typeface="Arimo" panose="020B0604020202020204" charset="0"/>
                          <a:ea typeface="Arimo" panose="020B0604020202020204" charset="0"/>
                          <a:cs typeface="Arimo" panose="020B0604020202020204" charset="0"/>
                        </a:rPr>
                        <a:t>: Quá trình huấn luyện hiệu quả</a:t>
                      </a:r>
                    </a:p>
                  </a:txBody>
                  <a:tcPr/>
                </a:tc>
                <a:extLst>
                  <a:ext uri="{0D108BD9-81ED-4DB2-BD59-A6C34878D82A}">
                    <a16:rowId xmlns:a16="http://schemas.microsoft.com/office/drawing/2014/main" val="2376181645"/>
                  </a:ext>
                </a:extLst>
              </a:tr>
            </a:tbl>
          </a:graphicData>
        </a:graphic>
      </p:graphicFrame>
      <p:graphicFrame>
        <p:nvGraphicFramePr>
          <p:cNvPr id="3" name="Bảng 2">
            <a:extLst>
              <a:ext uri="{FF2B5EF4-FFF2-40B4-BE49-F238E27FC236}">
                <a16:creationId xmlns:a16="http://schemas.microsoft.com/office/drawing/2014/main" id="{A2436D2D-9845-C475-8CFC-D4B2572AC332}"/>
              </a:ext>
            </a:extLst>
          </p:cNvPr>
          <p:cNvGraphicFramePr>
            <a:graphicFrameLocks noGrp="1"/>
          </p:cNvGraphicFramePr>
          <p:nvPr>
            <p:extLst>
              <p:ext uri="{D42A27DB-BD31-4B8C-83A1-F6EECF244321}">
                <p14:modId xmlns:p14="http://schemas.microsoft.com/office/powerpoint/2010/main" val="730890589"/>
              </p:ext>
            </p:extLst>
          </p:nvPr>
        </p:nvGraphicFramePr>
        <p:xfrm>
          <a:off x="9123124" y="1485900"/>
          <a:ext cx="8915465" cy="8391286"/>
        </p:xfrm>
        <a:graphic>
          <a:graphicData uri="http://schemas.openxmlformats.org/drawingml/2006/table">
            <a:tbl>
              <a:tblPr firstRow="1" bandRow="1">
                <a:tableStyleId>{5C22544A-7EE6-4342-B048-85BDC9FD1C3A}</a:tableStyleId>
              </a:tblPr>
              <a:tblGrid>
                <a:gridCol w="8915465">
                  <a:extLst>
                    <a:ext uri="{9D8B030D-6E8A-4147-A177-3AD203B41FA5}">
                      <a16:colId xmlns:a16="http://schemas.microsoft.com/office/drawing/2014/main" val="1758879386"/>
                    </a:ext>
                  </a:extLst>
                </a:gridCol>
              </a:tblGrid>
              <a:tr h="8391286">
                <a:tc>
                  <a:txBody>
                    <a:bodyPr/>
                    <a:lstStyle/>
                    <a:p>
                      <a:r>
                        <a:rPr lang="vi-VN" sz="2000" b="1" i="0" kern="1200" dirty="0">
                          <a:solidFill>
                            <a:schemeClr val="lt1"/>
                          </a:solidFill>
                          <a:effectLst/>
                          <a:latin typeface="Arimo" panose="020B0604020202020204" charset="0"/>
                          <a:ea typeface="Arimo" panose="020B0604020202020204" charset="0"/>
                          <a:cs typeface="Arimo" panose="020B0604020202020204" charset="0"/>
                        </a:rPr>
                        <a:t>Phân tích chỉ số</a:t>
                      </a:r>
                      <a:r>
                        <a:rPr lang="vi-VN" sz="2000" b="0" i="0" kern="1200" dirty="0">
                          <a:solidFill>
                            <a:schemeClr val="lt1"/>
                          </a:solidFill>
                          <a:effectLst/>
                          <a:latin typeface="Arimo" panose="020B0604020202020204" charset="0"/>
                          <a:ea typeface="Arimo" panose="020B0604020202020204" charset="0"/>
                          <a:cs typeface="Arimo" panose="020B0604020202020204" charset="0"/>
                        </a:rPr>
                        <a:t>:</a:t>
                      </a:r>
                    </a:p>
                    <a:p>
                      <a:r>
                        <a:rPr lang="vi-VN" sz="2000" b="1" i="0" kern="1200" dirty="0" err="1">
                          <a:solidFill>
                            <a:schemeClr val="lt1"/>
                          </a:solidFill>
                          <a:effectLst/>
                          <a:latin typeface="Arimo" panose="020B0604020202020204" charset="0"/>
                          <a:ea typeface="Arimo" panose="020B0604020202020204" charset="0"/>
                          <a:cs typeface="Arimo" panose="020B0604020202020204" charset="0"/>
                        </a:rPr>
                        <a:t>Box</a:t>
                      </a:r>
                      <a:r>
                        <a:rPr lang="vi-VN" sz="2000" b="1" i="0" kern="1200" dirty="0">
                          <a:solidFill>
                            <a:schemeClr val="lt1"/>
                          </a:solidFill>
                          <a:effectLst/>
                          <a:latin typeface="Arimo" panose="020B0604020202020204" charset="0"/>
                          <a:ea typeface="Arimo" panose="020B0604020202020204" charset="0"/>
                          <a:cs typeface="Arimo" panose="020B0604020202020204" charset="0"/>
                        </a:rPr>
                        <a:t>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Loss</a:t>
                      </a:r>
                      <a:r>
                        <a:rPr lang="vi-VN" sz="2000" b="0" i="0" kern="1200" dirty="0">
                          <a:solidFill>
                            <a:schemeClr val="lt1"/>
                          </a:solidFill>
                          <a:effectLst/>
                          <a:latin typeface="Arimo" panose="020B0604020202020204" charset="0"/>
                          <a:ea typeface="Arimo" panose="020B0604020202020204" charset="0"/>
                          <a:cs typeface="Arimo" panose="020B0604020202020204" charset="0"/>
                        </a:rPr>
                        <a:t>: Độ chênh lệch giữa hộp dự đoán và hộp thực tế.</a:t>
                      </a:r>
                    </a:p>
                    <a:p>
                      <a:r>
                        <a:rPr lang="vi-VN" sz="2000" b="1" i="0" kern="1200" dirty="0" err="1">
                          <a:solidFill>
                            <a:schemeClr val="lt1"/>
                          </a:solidFill>
                          <a:effectLst/>
                          <a:latin typeface="Arimo" panose="020B0604020202020204" charset="0"/>
                          <a:ea typeface="Arimo" panose="020B0604020202020204" charset="0"/>
                          <a:cs typeface="Arimo" panose="020B0604020202020204" charset="0"/>
                        </a:rPr>
                        <a:t>Objectness</a:t>
                      </a:r>
                      <a:r>
                        <a:rPr lang="vi-VN" sz="2000" b="1" i="0" kern="1200" dirty="0">
                          <a:solidFill>
                            <a:schemeClr val="lt1"/>
                          </a:solidFill>
                          <a:effectLst/>
                          <a:latin typeface="Arimo" panose="020B0604020202020204" charset="0"/>
                          <a:ea typeface="Arimo" panose="020B0604020202020204" charset="0"/>
                          <a:cs typeface="Arimo" panose="020B0604020202020204" charset="0"/>
                        </a:rPr>
                        <a:t>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Loss</a:t>
                      </a:r>
                      <a:r>
                        <a:rPr lang="vi-VN" sz="2000" b="0" i="0" kern="1200" dirty="0">
                          <a:solidFill>
                            <a:schemeClr val="lt1"/>
                          </a:solidFill>
                          <a:effectLst/>
                          <a:latin typeface="Arimo" panose="020B0604020202020204" charset="0"/>
                          <a:ea typeface="Arimo" panose="020B0604020202020204" charset="0"/>
                          <a:cs typeface="Arimo" panose="020B0604020202020204" charset="0"/>
                        </a:rPr>
                        <a:t>: Đánh giá khả năng tồn tại của đối tượng trong hộp dự đoán.</a:t>
                      </a:r>
                    </a:p>
                    <a:p>
                      <a:r>
                        <a:rPr lang="vi-VN" sz="2000" b="1" i="0" kern="1200" dirty="0" err="1">
                          <a:solidFill>
                            <a:schemeClr val="lt1"/>
                          </a:solidFill>
                          <a:effectLst/>
                          <a:latin typeface="Arimo" panose="020B0604020202020204" charset="0"/>
                          <a:ea typeface="Arimo" panose="020B0604020202020204" charset="0"/>
                          <a:cs typeface="Arimo" panose="020B0604020202020204" charset="0"/>
                        </a:rPr>
                        <a:t>Class</a:t>
                      </a:r>
                      <a:r>
                        <a:rPr lang="vi-VN" sz="2000" b="1" i="0" kern="1200" dirty="0">
                          <a:solidFill>
                            <a:schemeClr val="lt1"/>
                          </a:solidFill>
                          <a:effectLst/>
                          <a:latin typeface="Arimo" panose="020B0604020202020204" charset="0"/>
                          <a:ea typeface="Arimo" panose="020B0604020202020204" charset="0"/>
                          <a:cs typeface="Arimo" panose="020B0604020202020204" charset="0"/>
                        </a:rPr>
                        <a:t>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Loss</a:t>
                      </a:r>
                      <a:r>
                        <a:rPr lang="vi-VN" sz="2000" b="0" i="0" kern="1200" dirty="0">
                          <a:solidFill>
                            <a:schemeClr val="lt1"/>
                          </a:solidFill>
                          <a:effectLst/>
                          <a:latin typeface="Arimo" panose="020B0604020202020204" charset="0"/>
                          <a:ea typeface="Arimo" panose="020B0604020202020204" charset="0"/>
                          <a:cs typeface="Arimo" panose="020B0604020202020204" charset="0"/>
                        </a:rPr>
                        <a:t>: Độ chênh lệch giữa nhãn dự đoán và nhãn thực tế.</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DFL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Loss</a:t>
                      </a:r>
                      <a:r>
                        <a:rPr lang="vi-VN" sz="2000" b="0" i="0" kern="1200" dirty="0">
                          <a:solidFill>
                            <a:schemeClr val="lt1"/>
                          </a:solidFill>
                          <a:effectLst/>
                          <a:latin typeface="Arimo" panose="020B0604020202020204" charset="0"/>
                          <a:ea typeface="Arimo" panose="020B0604020202020204" charset="0"/>
                          <a:cs typeface="Arimo" panose="020B0604020202020204" charset="0"/>
                        </a:rPr>
                        <a:t>: Đánh giá sự khác biệt trong phân phối nhãn.</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Chỉ số đánh giá</a:t>
                      </a:r>
                      <a:r>
                        <a:rPr lang="vi-VN" sz="2000" b="0" i="0" kern="1200" dirty="0">
                          <a:solidFill>
                            <a:schemeClr val="lt1"/>
                          </a:solidFill>
                          <a:effectLst/>
                          <a:latin typeface="Arimo" panose="020B0604020202020204" charset="0"/>
                          <a:ea typeface="Arimo" panose="020B0604020202020204" charset="0"/>
                          <a:cs typeface="Arimo" panose="020B0604020202020204" charset="0"/>
                        </a:rPr>
                        <a:t>:</a:t>
                      </a:r>
                    </a:p>
                    <a:p>
                      <a:r>
                        <a:rPr lang="vi-VN" sz="2000" b="1" i="0" kern="1200" dirty="0" err="1">
                          <a:solidFill>
                            <a:schemeClr val="lt1"/>
                          </a:solidFill>
                          <a:effectLst/>
                          <a:latin typeface="Arimo" panose="020B0604020202020204" charset="0"/>
                          <a:ea typeface="Arimo" panose="020B0604020202020204" charset="0"/>
                          <a:cs typeface="Arimo" panose="020B0604020202020204" charset="0"/>
                        </a:rPr>
                        <a:t>Precision</a:t>
                      </a:r>
                      <a:r>
                        <a:rPr lang="vi-VN" sz="2000" b="0" i="0" kern="1200" dirty="0">
                          <a:solidFill>
                            <a:schemeClr val="lt1"/>
                          </a:solidFill>
                          <a:effectLst/>
                          <a:latin typeface="Arimo" panose="020B0604020202020204" charset="0"/>
                          <a:ea typeface="Arimo" panose="020B0604020202020204" charset="0"/>
                          <a:cs typeface="Arimo" panose="020B0604020202020204" charset="0"/>
                        </a:rPr>
                        <a:t>: Tỷ lệ dự đoán đúng trên tổng số dự đoán.</a:t>
                      </a:r>
                    </a:p>
                    <a:p>
                      <a:r>
                        <a:rPr lang="vi-VN" sz="2000" b="1" i="0" kern="1200" dirty="0" err="1">
                          <a:solidFill>
                            <a:schemeClr val="lt1"/>
                          </a:solidFill>
                          <a:effectLst/>
                          <a:latin typeface="Arimo" panose="020B0604020202020204" charset="0"/>
                          <a:ea typeface="Arimo" panose="020B0604020202020204" charset="0"/>
                          <a:cs typeface="Arimo" panose="020B0604020202020204" charset="0"/>
                        </a:rPr>
                        <a:t>Recall</a:t>
                      </a:r>
                      <a:r>
                        <a:rPr lang="vi-VN" sz="2000" b="0" i="0" kern="1200" dirty="0">
                          <a:solidFill>
                            <a:schemeClr val="lt1"/>
                          </a:solidFill>
                          <a:effectLst/>
                          <a:latin typeface="Arimo" panose="020B0604020202020204" charset="0"/>
                          <a:ea typeface="Arimo" panose="020B0604020202020204" charset="0"/>
                          <a:cs typeface="Arimo" panose="020B0604020202020204" charset="0"/>
                        </a:rPr>
                        <a:t>: Tỷ lệ dự đoán đúng trên tổng số đối tượng thực sự có.</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F1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Score</a:t>
                      </a:r>
                      <a:r>
                        <a:rPr lang="vi-VN" sz="2000" b="0" i="0" kern="1200" dirty="0">
                          <a:solidFill>
                            <a:schemeClr val="lt1"/>
                          </a:solidFill>
                          <a:effectLst/>
                          <a:latin typeface="Arimo" panose="020B0604020202020204" charset="0"/>
                          <a:ea typeface="Arimo" panose="020B0604020202020204" charset="0"/>
                          <a:cs typeface="Arimo" panose="020B0604020202020204" charset="0"/>
                        </a:rPr>
                        <a:t>: Trung bình điều hòa của </a:t>
                      </a:r>
                      <a:r>
                        <a:rPr lang="vi-VN" sz="2000" b="0" i="0" kern="1200" dirty="0" err="1">
                          <a:solidFill>
                            <a:schemeClr val="lt1"/>
                          </a:solidFill>
                          <a:effectLst/>
                          <a:latin typeface="Arimo" panose="020B0604020202020204" charset="0"/>
                          <a:ea typeface="Arimo" panose="020B0604020202020204" charset="0"/>
                          <a:cs typeface="Arimo" panose="020B0604020202020204" charset="0"/>
                        </a:rPr>
                        <a:t>Precision</a:t>
                      </a:r>
                      <a:r>
                        <a:rPr lang="vi-VN" sz="2000" b="0" i="0" kern="1200" dirty="0">
                          <a:solidFill>
                            <a:schemeClr val="lt1"/>
                          </a:solidFill>
                          <a:effectLst/>
                          <a:latin typeface="Arimo" panose="020B0604020202020204" charset="0"/>
                          <a:ea typeface="Arimo" panose="020B0604020202020204" charset="0"/>
                          <a:cs typeface="Arimo" panose="020B0604020202020204" charset="0"/>
                        </a:rPr>
                        <a:t> và </a:t>
                      </a:r>
                      <a:r>
                        <a:rPr lang="vi-VN" sz="2000" b="0" i="0" kern="1200" dirty="0" err="1">
                          <a:solidFill>
                            <a:schemeClr val="lt1"/>
                          </a:solidFill>
                          <a:effectLst/>
                          <a:latin typeface="Arimo" panose="020B0604020202020204" charset="0"/>
                          <a:ea typeface="Arimo" panose="020B0604020202020204" charset="0"/>
                          <a:cs typeface="Arimo" panose="020B0604020202020204" charset="0"/>
                        </a:rPr>
                        <a:t>Recall</a:t>
                      </a:r>
                      <a:r>
                        <a:rPr lang="vi-VN" sz="2000" b="0" i="0" kern="1200" dirty="0">
                          <a:solidFill>
                            <a:schemeClr val="lt1"/>
                          </a:solidFill>
                          <a:effectLst/>
                          <a:latin typeface="Arimo" panose="020B0604020202020204" charset="0"/>
                          <a:ea typeface="Arimo" panose="020B0604020202020204" charset="0"/>
                          <a:cs typeface="Arimo" panose="020B0604020202020204" charset="0"/>
                        </a:rPr>
                        <a:t>.</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mAP@0.5 IOU</a:t>
                      </a:r>
                      <a:r>
                        <a:rPr lang="vi-VN" sz="2000" b="0" i="0" kern="1200" dirty="0">
                          <a:solidFill>
                            <a:schemeClr val="lt1"/>
                          </a:solidFill>
                          <a:effectLst/>
                          <a:latin typeface="Arimo" panose="020B0604020202020204" charset="0"/>
                          <a:ea typeface="Arimo" panose="020B0604020202020204" charset="0"/>
                          <a:cs typeface="Arimo" panose="020B0604020202020204" charset="0"/>
                        </a:rPr>
                        <a:t>: Đánh giá tổng thể về độ chính xác của mô hình.</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IOU</a:t>
                      </a:r>
                      <a:r>
                        <a:rPr lang="vi-VN" sz="2000" b="0" i="0" kern="1200" dirty="0">
                          <a:solidFill>
                            <a:schemeClr val="lt1"/>
                          </a:solidFill>
                          <a:effectLst/>
                          <a:latin typeface="Arimo" panose="020B0604020202020204" charset="0"/>
                          <a:ea typeface="Arimo" panose="020B0604020202020204" charset="0"/>
                          <a:cs typeface="Arimo" panose="020B0604020202020204" charset="0"/>
                        </a:rPr>
                        <a:t>: Mức độ trùng lặp giữa hộp dự đoán và hộp thực tế.</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Ma trận Nhầm lẫn</a:t>
                      </a:r>
                      <a:r>
                        <a:rPr lang="vi-VN" sz="2000" b="0" i="0" kern="1200" dirty="0">
                          <a:solidFill>
                            <a:schemeClr val="lt1"/>
                          </a:solidFill>
                          <a:effectLst/>
                          <a:latin typeface="Arimo" panose="020B0604020202020204" charset="0"/>
                          <a:ea typeface="Arimo" panose="020B0604020202020204" charset="0"/>
                          <a:cs typeface="Arimo" panose="020B0604020202020204" charset="0"/>
                        </a:rPr>
                        <a:t>:</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Độ chính xác</a:t>
                      </a:r>
                      <a:r>
                        <a:rPr lang="vi-VN" sz="2000" b="0" i="0" kern="1200" dirty="0">
                          <a:solidFill>
                            <a:schemeClr val="lt1"/>
                          </a:solidFill>
                          <a:effectLst/>
                          <a:latin typeface="Arimo" panose="020B0604020202020204" charset="0"/>
                          <a:ea typeface="Arimo" panose="020B0604020202020204" charset="0"/>
                          <a:cs typeface="Arimo" panose="020B0604020202020204" charset="0"/>
                        </a:rPr>
                        <a:t>: Tỷ lệ dự đoán đúng.</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Nhầm lẫn nhỏ</a:t>
                      </a:r>
                      <a:r>
                        <a:rPr lang="vi-VN" sz="2000" b="0" i="0" kern="1200" dirty="0">
                          <a:solidFill>
                            <a:schemeClr val="lt1"/>
                          </a:solidFill>
                          <a:effectLst/>
                          <a:latin typeface="Arimo" panose="020B0604020202020204" charset="0"/>
                          <a:ea typeface="Arimo" panose="020B0604020202020204" charset="0"/>
                          <a:cs typeface="Arimo" panose="020B0604020202020204" charset="0"/>
                        </a:rPr>
                        <a:t>: Tỷ lệ nhầm lẫn cho từng loại tiền.</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Phân phối nhãn và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Bounding</a:t>
                      </a:r>
                      <a:r>
                        <a:rPr lang="vi-VN" sz="2000" b="1" i="0" kern="1200" dirty="0">
                          <a:solidFill>
                            <a:schemeClr val="lt1"/>
                          </a:solidFill>
                          <a:effectLst/>
                          <a:latin typeface="Arimo" panose="020B0604020202020204" charset="0"/>
                          <a:ea typeface="Arimo" panose="020B0604020202020204" charset="0"/>
                          <a:cs typeface="Arimo" panose="020B0604020202020204" charset="0"/>
                        </a:rPr>
                        <a:t> </a:t>
                      </a:r>
                      <a:r>
                        <a:rPr lang="vi-VN" sz="2000" b="1" i="0" kern="1200" dirty="0" err="1">
                          <a:solidFill>
                            <a:schemeClr val="lt1"/>
                          </a:solidFill>
                          <a:effectLst/>
                          <a:latin typeface="Arimo" panose="020B0604020202020204" charset="0"/>
                          <a:ea typeface="Arimo" panose="020B0604020202020204" charset="0"/>
                          <a:cs typeface="Arimo" panose="020B0604020202020204" charset="0"/>
                        </a:rPr>
                        <a:t>Box</a:t>
                      </a:r>
                      <a:r>
                        <a:rPr lang="vi-VN" sz="2000" b="0" i="0" kern="1200" dirty="0">
                          <a:solidFill>
                            <a:schemeClr val="lt1"/>
                          </a:solidFill>
                          <a:effectLst/>
                          <a:latin typeface="Arimo" panose="020B0604020202020204" charset="0"/>
                          <a:ea typeface="Arimo" panose="020B0604020202020204" charset="0"/>
                          <a:cs typeface="Arimo" panose="020B0604020202020204" charset="0"/>
                        </a:rPr>
                        <a:t>:</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Số lượng mẫu</a:t>
                      </a:r>
                      <a:r>
                        <a:rPr lang="vi-VN" sz="2000" b="0" i="0" kern="1200" dirty="0">
                          <a:solidFill>
                            <a:schemeClr val="lt1"/>
                          </a:solidFill>
                          <a:effectLst/>
                          <a:latin typeface="Arimo" panose="020B0604020202020204" charset="0"/>
                          <a:ea typeface="Arimo" panose="020B0604020202020204" charset="0"/>
                          <a:cs typeface="Arimo" panose="020B0604020202020204" charset="0"/>
                        </a:rPr>
                        <a:t>: Phân bố dữ liệu đồng đều giúp mô hình học hiệu quả.</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Kết luận</a:t>
                      </a:r>
                      <a:r>
                        <a:rPr lang="vi-VN" sz="2000" b="0" i="0" kern="1200" dirty="0">
                          <a:solidFill>
                            <a:schemeClr val="lt1"/>
                          </a:solidFill>
                          <a:effectLst/>
                          <a:latin typeface="Arimo" panose="020B0604020202020204" charset="0"/>
                          <a:ea typeface="Arimo" panose="020B0604020202020204" charset="0"/>
                          <a:cs typeface="Arimo" panose="020B0604020202020204" charset="0"/>
                        </a:rPr>
                        <a:t>:</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Hiệu suất cao</a:t>
                      </a:r>
                      <a:r>
                        <a:rPr lang="vi-VN" sz="2000" b="0" i="0" kern="1200" dirty="0">
                          <a:solidFill>
                            <a:schemeClr val="lt1"/>
                          </a:solidFill>
                          <a:effectLst/>
                          <a:latin typeface="Arimo" panose="020B0604020202020204" charset="0"/>
                          <a:ea typeface="Arimo" panose="020B0604020202020204" charset="0"/>
                          <a:cs typeface="Arimo" panose="020B0604020202020204" charset="0"/>
                        </a:rPr>
                        <a:t>: Mô hình đạt mAP@0.5 IOU 0.993 và F1 </a:t>
                      </a:r>
                      <a:r>
                        <a:rPr lang="vi-VN" sz="2000" b="0" i="0" kern="1200" dirty="0" err="1">
                          <a:solidFill>
                            <a:schemeClr val="lt1"/>
                          </a:solidFill>
                          <a:effectLst/>
                          <a:latin typeface="Arimo" panose="020B0604020202020204" charset="0"/>
                          <a:ea typeface="Arimo" panose="020B0604020202020204" charset="0"/>
                          <a:cs typeface="Arimo" panose="020B0604020202020204" charset="0"/>
                        </a:rPr>
                        <a:t>score</a:t>
                      </a:r>
                      <a:r>
                        <a:rPr lang="vi-VN" sz="2000" b="0" i="0" kern="1200" dirty="0">
                          <a:solidFill>
                            <a:schemeClr val="lt1"/>
                          </a:solidFill>
                          <a:effectLst/>
                          <a:latin typeface="Arimo" panose="020B0604020202020204" charset="0"/>
                          <a:ea typeface="Arimo" panose="020B0604020202020204" charset="0"/>
                          <a:cs typeface="Arimo" panose="020B0604020202020204" charset="0"/>
                        </a:rPr>
                        <a:t> 0.97.</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Phân loại chính xác</a:t>
                      </a:r>
                      <a:r>
                        <a:rPr lang="vi-VN" sz="2000" b="0" i="0" kern="1200" dirty="0">
                          <a:solidFill>
                            <a:schemeClr val="lt1"/>
                          </a:solidFill>
                          <a:effectLst/>
                          <a:latin typeface="Arimo" panose="020B0604020202020204" charset="0"/>
                          <a:ea typeface="Arimo" panose="020B0604020202020204" charset="0"/>
                          <a:cs typeface="Arimo" panose="020B0604020202020204" charset="0"/>
                        </a:rPr>
                        <a:t>: Ít nhầm lẫn.</a:t>
                      </a:r>
                    </a:p>
                    <a:p>
                      <a:r>
                        <a:rPr lang="vi-VN" sz="2000" b="1" i="0" kern="1200" dirty="0">
                          <a:solidFill>
                            <a:schemeClr val="lt1"/>
                          </a:solidFill>
                          <a:effectLst/>
                          <a:latin typeface="Arimo" panose="020B0604020202020204" charset="0"/>
                          <a:ea typeface="Arimo" panose="020B0604020202020204" charset="0"/>
                          <a:cs typeface="Arimo" panose="020B0604020202020204" charset="0"/>
                        </a:rPr>
                        <a:t>Tổn thất giảm dần</a:t>
                      </a:r>
                      <a:r>
                        <a:rPr lang="vi-VN" sz="2000" b="0" i="0" kern="1200" dirty="0">
                          <a:solidFill>
                            <a:schemeClr val="lt1"/>
                          </a:solidFill>
                          <a:effectLst/>
                          <a:latin typeface="Arimo" panose="020B0604020202020204" charset="0"/>
                          <a:ea typeface="Arimo" panose="020B0604020202020204" charset="0"/>
                          <a:cs typeface="Arimo" panose="020B0604020202020204" charset="0"/>
                        </a:rPr>
                        <a:t>: Quá trình huấn luyện hiệu quả.</a:t>
                      </a:r>
                    </a:p>
                    <a:p>
                      <a:endParaRPr lang="vi-VN" sz="1800" b="0" i="0" kern="1200" dirty="0">
                        <a:solidFill>
                          <a:schemeClr val="lt1"/>
                        </a:solidFill>
                        <a:effectLst/>
                        <a:latin typeface="+mn-lt"/>
                        <a:ea typeface="+mn-ea"/>
                        <a:cs typeface="+mn-cs"/>
                      </a:endParaRPr>
                    </a:p>
                  </a:txBody>
                  <a:tcPr/>
                </a:tc>
                <a:extLst>
                  <a:ext uri="{0D108BD9-81ED-4DB2-BD59-A6C34878D82A}">
                    <a16:rowId xmlns:a16="http://schemas.microsoft.com/office/drawing/2014/main" val="2376181645"/>
                  </a:ext>
                </a:extLst>
              </a:tr>
            </a:tbl>
          </a:graphicData>
        </a:graphic>
      </p:graphicFrame>
    </p:spTree>
    <p:extLst>
      <p:ext uri="{BB962C8B-B14F-4D97-AF65-F5344CB8AC3E}">
        <p14:creationId xmlns:p14="http://schemas.microsoft.com/office/powerpoint/2010/main" val="153895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heel(1)">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4762861" y="1786255"/>
            <a:ext cx="8762277" cy="1135430"/>
            <a:chOff x="0" y="-40640"/>
            <a:chExt cx="11683037" cy="1513907"/>
          </a:xfrm>
        </p:grpSpPr>
        <p:sp>
          <p:nvSpPr>
            <p:cNvPr id="3" name="TextBox 3"/>
            <p:cNvSpPr txBox="1"/>
            <p:nvPr/>
          </p:nvSpPr>
          <p:spPr>
            <a:xfrm>
              <a:off x="0" y="-40640"/>
              <a:ext cx="11683037" cy="769620"/>
            </a:xfrm>
            <a:prstGeom prst="rect">
              <a:avLst/>
            </a:prstGeom>
          </p:spPr>
          <p:txBody>
            <a:bodyPr lIns="0" tIns="0" rIns="0" bIns="0" rtlCol="0" anchor="t">
              <a:spAutoFit/>
            </a:bodyPr>
            <a:lstStyle/>
            <a:p>
              <a:pPr algn="ctr">
                <a:lnSpc>
                  <a:spcPts val="4680"/>
                </a:lnSpc>
              </a:pPr>
              <a:r>
                <a:rPr lang="en-US" sz="3600" spc="107" dirty="0" err="1">
                  <a:solidFill>
                    <a:srgbClr val="37C9EF"/>
                  </a:solidFill>
                  <a:latin typeface="Clear Sans Bold"/>
                </a:rPr>
                <a:t>Nhận</a:t>
              </a:r>
              <a:r>
                <a:rPr lang="en-US" sz="3600" spc="107" dirty="0">
                  <a:solidFill>
                    <a:srgbClr val="37C9EF"/>
                  </a:solidFill>
                  <a:latin typeface="Clear Sans Bold"/>
                </a:rPr>
                <a:t> </a:t>
              </a:r>
              <a:r>
                <a:rPr lang="en-US" sz="3600" spc="107" dirty="0" err="1">
                  <a:solidFill>
                    <a:srgbClr val="37C9EF"/>
                  </a:solidFill>
                  <a:latin typeface="Clear Sans Bold"/>
                </a:rPr>
                <a:t>Dạng</a:t>
              </a:r>
              <a:r>
                <a:rPr lang="en-US" sz="3600" spc="107" dirty="0">
                  <a:solidFill>
                    <a:srgbClr val="37C9EF"/>
                  </a:solidFill>
                  <a:latin typeface="Clear Sans Bold"/>
                </a:rPr>
                <a:t> </a:t>
              </a:r>
              <a:r>
                <a:rPr lang="en-US" sz="3600" spc="107" dirty="0" err="1">
                  <a:solidFill>
                    <a:srgbClr val="37C9EF"/>
                  </a:solidFill>
                  <a:latin typeface="Clear Sans Bold"/>
                </a:rPr>
                <a:t>Tiền</a:t>
              </a:r>
              <a:endParaRPr lang="en-US" sz="3600" spc="107" dirty="0">
                <a:solidFill>
                  <a:srgbClr val="37C9EF"/>
                </a:solidFill>
                <a:latin typeface="Clear Sans Bold"/>
              </a:endParaRPr>
            </a:p>
          </p:txBody>
        </p:sp>
        <p:sp>
          <p:nvSpPr>
            <p:cNvPr id="4" name="TextBox 4"/>
            <p:cNvSpPr txBox="1"/>
            <p:nvPr/>
          </p:nvSpPr>
          <p:spPr>
            <a:xfrm>
              <a:off x="0" y="910378"/>
              <a:ext cx="11683037" cy="562889"/>
            </a:xfrm>
            <a:prstGeom prst="rect">
              <a:avLst/>
            </a:prstGeom>
          </p:spPr>
          <p:txBody>
            <a:bodyPr lIns="0" tIns="0" rIns="0" bIns="0" rtlCol="0" anchor="t">
              <a:spAutoFit/>
            </a:bodyPr>
            <a:lstStyle/>
            <a:p>
              <a:pPr algn="ctr">
                <a:lnSpc>
                  <a:spcPts val="3640"/>
                </a:lnSpc>
              </a:pPr>
              <a:r>
                <a:rPr lang="en-US" sz="2600" spc="130" dirty="0">
                  <a:solidFill>
                    <a:srgbClr val="FFFFFF"/>
                  </a:solidFill>
                  <a:latin typeface="Arimo"/>
                </a:rPr>
                <a:t>Quy </a:t>
              </a:r>
              <a:r>
                <a:rPr lang="en-US" sz="2600" spc="130" dirty="0" err="1">
                  <a:solidFill>
                    <a:srgbClr val="FFFFFF"/>
                  </a:solidFill>
                  <a:latin typeface="Arimo"/>
                </a:rPr>
                <a:t>trình</a:t>
              </a:r>
              <a:r>
                <a:rPr lang="en-US" sz="2600" spc="130" dirty="0">
                  <a:solidFill>
                    <a:srgbClr val="FFFFFF"/>
                  </a:solidFill>
                  <a:latin typeface="Arimo"/>
                </a:rPr>
                <a:t> 5 </a:t>
              </a:r>
              <a:r>
                <a:rPr lang="en-US" sz="2600" spc="130" dirty="0" err="1">
                  <a:solidFill>
                    <a:srgbClr val="FFFFFF"/>
                  </a:solidFill>
                  <a:latin typeface="Arimo"/>
                </a:rPr>
                <a:t>bước</a:t>
              </a:r>
              <a:endParaRPr lang="en-US" sz="2600" spc="130" dirty="0">
                <a:solidFill>
                  <a:srgbClr val="FFFFFF"/>
                </a:solidFill>
                <a:latin typeface="Arimo"/>
              </a:endParaRPr>
            </a:p>
          </p:txBody>
        </p:sp>
      </p:grpSp>
      <p:sp>
        <p:nvSpPr>
          <p:cNvPr id="5" name="Freeform 5"/>
          <p:cNvSpPr/>
          <p:nvPr/>
        </p:nvSpPr>
        <p:spPr>
          <a:xfrm>
            <a:off x="10362781" y="4262956"/>
            <a:ext cx="4187825" cy="4187825"/>
          </a:xfrm>
          <a:custGeom>
            <a:avLst/>
            <a:gdLst/>
            <a:ahLst/>
            <a:cxnLst/>
            <a:rect l="l" t="t" r="r" b="b"/>
            <a:pathLst>
              <a:path w="4187825" h="4187825">
                <a:moveTo>
                  <a:pt x="0" y="0"/>
                </a:moveTo>
                <a:lnTo>
                  <a:pt x="4187825" y="0"/>
                </a:lnTo>
                <a:lnTo>
                  <a:pt x="4187825" y="4187825"/>
                </a:lnTo>
                <a:lnTo>
                  <a:pt x="0" y="41878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737394" y="4264660"/>
            <a:ext cx="4187825" cy="4187825"/>
          </a:xfrm>
          <a:custGeom>
            <a:avLst/>
            <a:gdLst/>
            <a:ahLst/>
            <a:cxnLst/>
            <a:rect l="l" t="t" r="r" b="b"/>
            <a:pathLst>
              <a:path w="4187825" h="4187825">
                <a:moveTo>
                  <a:pt x="0" y="0"/>
                </a:moveTo>
                <a:lnTo>
                  <a:pt x="4187825" y="0"/>
                </a:lnTo>
                <a:lnTo>
                  <a:pt x="4187825" y="4187825"/>
                </a:lnTo>
                <a:lnTo>
                  <a:pt x="0" y="4187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055306" y="4645660"/>
            <a:ext cx="3425825" cy="3425825"/>
          </a:xfrm>
          <a:custGeom>
            <a:avLst/>
            <a:gdLst/>
            <a:ahLst/>
            <a:cxnLst/>
            <a:rect l="l" t="t" r="r" b="b"/>
            <a:pathLst>
              <a:path w="3425825" h="3425825">
                <a:moveTo>
                  <a:pt x="0" y="0"/>
                </a:moveTo>
                <a:lnTo>
                  <a:pt x="3425825" y="0"/>
                </a:lnTo>
                <a:lnTo>
                  <a:pt x="3425825" y="3425825"/>
                </a:lnTo>
                <a:lnTo>
                  <a:pt x="0" y="34258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427894" y="4645660"/>
            <a:ext cx="3425825" cy="3425825"/>
          </a:xfrm>
          <a:custGeom>
            <a:avLst/>
            <a:gdLst/>
            <a:ahLst/>
            <a:cxnLst/>
            <a:rect l="l" t="t" r="r" b="b"/>
            <a:pathLst>
              <a:path w="3425825" h="3425825">
                <a:moveTo>
                  <a:pt x="0" y="0"/>
                </a:moveTo>
                <a:lnTo>
                  <a:pt x="3425825" y="0"/>
                </a:lnTo>
                <a:lnTo>
                  <a:pt x="3425825" y="3425825"/>
                </a:lnTo>
                <a:lnTo>
                  <a:pt x="0" y="34258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806869" y="4645660"/>
            <a:ext cx="3425825" cy="3425825"/>
          </a:xfrm>
          <a:custGeom>
            <a:avLst/>
            <a:gdLst/>
            <a:ahLst/>
            <a:cxnLst/>
            <a:rect l="l" t="t" r="r" b="b"/>
            <a:pathLst>
              <a:path w="3425825" h="3425825">
                <a:moveTo>
                  <a:pt x="0" y="0"/>
                </a:moveTo>
                <a:lnTo>
                  <a:pt x="3425825" y="0"/>
                </a:lnTo>
                <a:lnTo>
                  <a:pt x="3425825" y="3425825"/>
                </a:lnTo>
                <a:lnTo>
                  <a:pt x="0" y="3425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3330463" y="5275580"/>
            <a:ext cx="1499661" cy="382414"/>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10146010" y="5275580"/>
            <a:ext cx="1499661" cy="382414"/>
          </a:xfrm>
          <a:custGeom>
            <a:avLst/>
            <a:gdLst/>
            <a:ahLst/>
            <a:cxnLst/>
            <a:rect l="l" t="t" r="r" b="b"/>
            <a:pathLst>
              <a:path w="1499661" h="382414">
                <a:moveTo>
                  <a:pt x="0" y="0"/>
                </a:moveTo>
                <a:lnTo>
                  <a:pt x="1499661" y="0"/>
                </a:lnTo>
                <a:lnTo>
                  <a:pt x="1499661" y="382414"/>
                </a:lnTo>
                <a:lnTo>
                  <a:pt x="0" y="38241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rot="-879452">
            <a:off x="6948702" y="7141009"/>
            <a:ext cx="1263184" cy="631592"/>
          </a:xfrm>
          <a:custGeom>
            <a:avLst/>
            <a:gdLst/>
            <a:ahLst/>
            <a:cxnLst/>
            <a:rect l="l" t="t" r="r" b="b"/>
            <a:pathLst>
              <a:path w="1263184" h="631592">
                <a:moveTo>
                  <a:pt x="0" y="0"/>
                </a:moveTo>
                <a:lnTo>
                  <a:pt x="1263184" y="0"/>
                </a:lnTo>
                <a:lnTo>
                  <a:pt x="1263184" y="631592"/>
                </a:lnTo>
                <a:lnTo>
                  <a:pt x="0" y="6315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rot="-921176">
            <a:off x="13762933" y="7141009"/>
            <a:ext cx="1263184" cy="631592"/>
          </a:xfrm>
          <a:custGeom>
            <a:avLst/>
            <a:gdLst/>
            <a:ahLst/>
            <a:cxnLst/>
            <a:rect l="l" t="t" r="r" b="b"/>
            <a:pathLst>
              <a:path w="1263184" h="631592">
                <a:moveTo>
                  <a:pt x="0" y="0"/>
                </a:moveTo>
                <a:lnTo>
                  <a:pt x="1263184" y="0"/>
                </a:lnTo>
                <a:lnTo>
                  <a:pt x="1263184" y="631592"/>
                </a:lnTo>
                <a:lnTo>
                  <a:pt x="0" y="6315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4" name="Group 14"/>
          <p:cNvGrpSpPr/>
          <p:nvPr/>
        </p:nvGrpSpPr>
        <p:grpSpPr>
          <a:xfrm>
            <a:off x="1213894" y="5815072"/>
            <a:ext cx="2611775" cy="1052265"/>
            <a:chOff x="0" y="-29663"/>
            <a:chExt cx="3482366" cy="1403021"/>
          </a:xfrm>
        </p:grpSpPr>
        <p:sp>
          <p:nvSpPr>
            <p:cNvPr id="15" name="TextBox 15"/>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1</a:t>
              </a:r>
            </a:p>
          </p:txBody>
        </p:sp>
        <p:sp>
          <p:nvSpPr>
            <p:cNvPr id="16" name="TextBox 16"/>
            <p:cNvSpPr txBox="1"/>
            <p:nvPr/>
          </p:nvSpPr>
          <p:spPr>
            <a:xfrm>
              <a:off x="0" y="300328"/>
              <a:ext cx="3482366" cy="1073030"/>
            </a:xfrm>
            <a:prstGeom prst="rect">
              <a:avLst/>
            </a:prstGeom>
          </p:spPr>
          <p:txBody>
            <a:bodyPr lIns="0" tIns="0" rIns="0" bIns="0" rtlCol="0" anchor="t">
              <a:spAutoFit/>
            </a:bodyPr>
            <a:lstStyle/>
            <a:p>
              <a:pPr algn="ctr">
                <a:lnSpc>
                  <a:spcPts val="3300"/>
                </a:lnSpc>
              </a:pPr>
              <a:endParaRPr dirty="0"/>
            </a:p>
            <a:p>
              <a:pPr algn="ctr">
                <a:lnSpc>
                  <a:spcPts val="3300"/>
                </a:lnSpc>
              </a:pPr>
              <a:r>
                <a:rPr lang="en-US" sz="2200" dirty="0">
                  <a:solidFill>
                    <a:srgbClr val="FFFFFF"/>
                  </a:solidFill>
                  <a:latin typeface="Arimo"/>
                </a:rPr>
                <a:t>Thu </a:t>
              </a:r>
              <a:r>
                <a:rPr lang="en-US" sz="2200" dirty="0" err="1">
                  <a:solidFill>
                    <a:srgbClr val="FFFFFF"/>
                  </a:solidFill>
                  <a:latin typeface="Arimo"/>
                </a:rPr>
                <a:t>Nhập</a:t>
              </a:r>
              <a:r>
                <a:rPr lang="en-US" sz="2200" dirty="0">
                  <a:solidFill>
                    <a:srgbClr val="FFFFFF"/>
                  </a:solidFill>
                  <a:latin typeface="Arimo"/>
                </a:rPr>
                <a:t> </a:t>
              </a:r>
              <a:r>
                <a:rPr lang="en-US" sz="2200" dirty="0" err="1">
                  <a:solidFill>
                    <a:srgbClr val="FFFFFF"/>
                  </a:solidFill>
                  <a:latin typeface="Arimo"/>
                </a:rPr>
                <a:t>Dữ</a:t>
              </a:r>
              <a:r>
                <a:rPr lang="en-US" sz="2200" dirty="0">
                  <a:solidFill>
                    <a:srgbClr val="FFFFFF"/>
                  </a:solidFill>
                  <a:latin typeface="Arimo"/>
                </a:rPr>
                <a:t> </a:t>
              </a:r>
              <a:r>
                <a:rPr lang="en-US" sz="2200" dirty="0" err="1">
                  <a:solidFill>
                    <a:srgbClr val="FFFFFF"/>
                  </a:solidFill>
                  <a:latin typeface="Arimo"/>
                </a:rPr>
                <a:t>Liệu</a:t>
              </a:r>
              <a:endParaRPr lang="en-US" sz="2200" dirty="0">
                <a:solidFill>
                  <a:srgbClr val="FFFFFF"/>
                </a:solidFill>
                <a:latin typeface="Arimo"/>
              </a:endParaRPr>
            </a:p>
          </p:txBody>
        </p:sp>
      </p:grpSp>
      <p:grpSp>
        <p:nvGrpSpPr>
          <p:cNvPr id="17" name="Group 17"/>
          <p:cNvGrpSpPr/>
          <p:nvPr/>
        </p:nvGrpSpPr>
        <p:grpSpPr>
          <a:xfrm>
            <a:off x="4525419" y="5815072"/>
            <a:ext cx="2611775" cy="1052265"/>
            <a:chOff x="0" y="-29663"/>
            <a:chExt cx="3482366" cy="1403021"/>
          </a:xfrm>
        </p:grpSpPr>
        <p:sp>
          <p:nvSpPr>
            <p:cNvPr id="18" name="TextBox 18"/>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2</a:t>
              </a:r>
            </a:p>
          </p:txBody>
        </p:sp>
        <p:sp>
          <p:nvSpPr>
            <p:cNvPr id="19" name="TextBox 19"/>
            <p:cNvSpPr txBox="1"/>
            <p:nvPr/>
          </p:nvSpPr>
          <p:spPr>
            <a:xfrm>
              <a:off x="0" y="300328"/>
              <a:ext cx="3482366" cy="1073030"/>
            </a:xfrm>
            <a:prstGeom prst="rect">
              <a:avLst/>
            </a:prstGeom>
          </p:spPr>
          <p:txBody>
            <a:bodyPr lIns="0" tIns="0" rIns="0" bIns="0" rtlCol="0" anchor="t">
              <a:spAutoFit/>
            </a:bodyPr>
            <a:lstStyle/>
            <a:p>
              <a:pPr algn="ctr">
                <a:lnSpc>
                  <a:spcPts val="3300"/>
                </a:lnSpc>
              </a:pPr>
              <a:endParaRPr lang="en-US" sz="2200" dirty="0">
                <a:solidFill>
                  <a:srgbClr val="FFFFFF"/>
                </a:solidFill>
                <a:latin typeface="Arimo"/>
              </a:endParaRPr>
            </a:p>
            <a:p>
              <a:pPr algn="ctr">
                <a:lnSpc>
                  <a:spcPts val="3300"/>
                </a:lnSpc>
              </a:pPr>
              <a:r>
                <a:rPr lang="en-US" sz="2200" dirty="0" err="1">
                  <a:solidFill>
                    <a:srgbClr val="FFFFFF"/>
                  </a:solidFill>
                  <a:latin typeface="Arimo"/>
                </a:rPr>
                <a:t>Tổ</a:t>
              </a:r>
              <a:r>
                <a:rPr lang="en-US" sz="2200" dirty="0">
                  <a:solidFill>
                    <a:srgbClr val="FFFFFF"/>
                  </a:solidFill>
                  <a:latin typeface="Arimo"/>
                </a:rPr>
                <a:t> </a:t>
              </a:r>
              <a:r>
                <a:rPr lang="en-US" sz="2200" dirty="0" err="1">
                  <a:solidFill>
                    <a:srgbClr val="FFFFFF"/>
                  </a:solidFill>
                  <a:latin typeface="Arimo"/>
                </a:rPr>
                <a:t>chức</a:t>
              </a:r>
              <a:r>
                <a:rPr lang="en-US" sz="2200" dirty="0">
                  <a:solidFill>
                    <a:srgbClr val="FFFFFF"/>
                  </a:solidFill>
                  <a:latin typeface="Arimo"/>
                </a:rPr>
                <a:t> </a:t>
              </a:r>
              <a:r>
                <a:rPr lang="en-US" sz="2200" dirty="0" err="1">
                  <a:solidFill>
                    <a:srgbClr val="FFFFFF"/>
                  </a:solidFill>
                  <a:latin typeface="Arimo"/>
                </a:rPr>
                <a:t>Dữ</a:t>
              </a:r>
              <a:r>
                <a:rPr lang="en-US" sz="2200" dirty="0">
                  <a:solidFill>
                    <a:srgbClr val="FFFFFF"/>
                  </a:solidFill>
                  <a:latin typeface="Arimo"/>
                </a:rPr>
                <a:t> </a:t>
              </a:r>
              <a:r>
                <a:rPr lang="en-US" sz="2200" dirty="0" err="1">
                  <a:solidFill>
                    <a:srgbClr val="FFFFFF"/>
                  </a:solidFill>
                  <a:latin typeface="Arimo"/>
                </a:rPr>
                <a:t>Liệu</a:t>
              </a:r>
              <a:endParaRPr lang="en-US" sz="2200" dirty="0">
                <a:solidFill>
                  <a:srgbClr val="FFFFFF"/>
                </a:solidFill>
                <a:latin typeface="Arimo"/>
              </a:endParaRPr>
            </a:p>
          </p:txBody>
        </p:sp>
      </p:grpSp>
      <p:grpSp>
        <p:nvGrpSpPr>
          <p:cNvPr id="20" name="Group 20"/>
          <p:cNvGrpSpPr/>
          <p:nvPr/>
        </p:nvGrpSpPr>
        <p:grpSpPr>
          <a:xfrm>
            <a:off x="7838600" y="5815072"/>
            <a:ext cx="2611775" cy="1475458"/>
            <a:chOff x="0" y="-29663"/>
            <a:chExt cx="3482366" cy="1967279"/>
          </a:xfrm>
        </p:grpSpPr>
        <p:sp>
          <p:nvSpPr>
            <p:cNvPr id="21" name="TextBox 21"/>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3</a:t>
              </a:r>
            </a:p>
          </p:txBody>
        </p:sp>
        <p:sp>
          <p:nvSpPr>
            <p:cNvPr id="22" name="TextBox 22"/>
            <p:cNvSpPr txBox="1"/>
            <p:nvPr/>
          </p:nvSpPr>
          <p:spPr>
            <a:xfrm>
              <a:off x="0" y="300328"/>
              <a:ext cx="3482366" cy="1637288"/>
            </a:xfrm>
            <a:prstGeom prst="rect">
              <a:avLst/>
            </a:prstGeom>
          </p:spPr>
          <p:txBody>
            <a:bodyPr lIns="0" tIns="0" rIns="0" bIns="0" rtlCol="0" anchor="t">
              <a:spAutoFit/>
            </a:bodyPr>
            <a:lstStyle/>
            <a:p>
              <a:pPr algn="ctr">
                <a:lnSpc>
                  <a:spcPts val="3300"/>
                </a:lnSpc>
              </a:pPr>
              <a:endParaRPr lang="en-US" sz="2200" dirty="0">
                <a:solidFill>
                  <a:srgbClr val="FFFFFF"/>
                </a:solidFill>
                <a:latin typeface="Arimo"/>
              </a:endParaRPr>
            </a:p>
            <a:p>
              <a:pPr algn="ctr">
                <a:lnSpc>
                  <a:spcPts val="3300"/>
                </a:lnSpc>
              </a:pPr>
              <a:r>
                <a:rPr lang="en-US" sz="2200" dirty="0" err="1">
                  <a:solidFill>
                    <a:srgbClr val="FFFFFF"/>
                  </a:solidFill>
                  <a:latin typeface="Arimo"/>
                </a:rPr>
                <a:t>Sử</a:t>
              </a:r>
              <a:r>
                <a:rPr lang="en-US" sz="2200" dirty="0">
                  <a:solidFill>
                    <a:srgbClr val="FFFFFF"/>
                  </a:solidFill>
                  <a:latin typeface="Arimo"/>
                </a:rPr>
                <a:t> </a:t>
              </a:r>
              <a:r>
                <a:rPr lang="en-US" sz="2200" dirty="0" err="1">
                  <a:solidFill>
                    <a:srgbClr val="FFFFFF"/>
                  </a:solidFill>
                  <a:latin typeface="Arimo"/>
                </a:rPr>
                <a:t>Dụng</a:t>
              </a:r>
              <a:r>
                <a:rPr lang="en-US" sz="2200" dirty="0">
                  <a:solidFill>
                    <a:srgbClr val="FFFFFF"/>
                  </a:solidFill>
                  <a:latin typeface="Arimo"/>
                </a:rPr>
                <a:t> </a:t>
              </a:r>
              <a:r>
                <a:rPr lang="en-US" sz="2200" dirty="0" err="1">
                  <a:solidFill>
                    <a:srgbClr val="FFFFFF"/>
                  </a:solidFill>
                  <a:latin typeface="Arimo"/>
                </a:rPr>
                <a:t>Robotflow</a:t>
              </a:r>
              <a:r>
                <a:rPr lang="en-US" sz="2200" dirty="0">
                  <a:solidFill>
                    <a:srgbClr val="FFFFFF"/>
                  </a:solidFill>
                  <a:latin typeface="Arimo"/>
                </a:rPr>
                <a:t> </a:t>
              </a:r>
              <a:r>
                <a:rPr lang="en-US" sz="2200" dirty="0" err="1">
                  <a:solidFill>
                    <a:srgbClr val="FFFFFF"/>
                  </a:solidFill>
                  <a:latin typeface="Arimo"/>
                </a:rPr>
                <a:t>để</a:t>
              </a:r>
              <a:r>
                <a:rPr lang="en-US" sz="2200" dirty="0">
                  <a:solidFill>
                    <a:srgbClr val="FFFFFF"/>
                  </a:solidFill>
                  <a:latin typeface="Arimo"/>
                </a:rPr>
                <a:t> </a:t>
              </a:r>
              <a:r>
                <a:rPr lang="en-US" sz="2200" dirty="0" err="1">
                  <a:solidFill>
                    <a:srgbClr val="FFFFFF"/>
                  </a:solidFill>
                  <a:latin typeface="Arimo"/>
                </a:rPr>
                <a:t>dán</a:t>
              </a:r>
              <a:r>
                <a:rPr lang="en-US" sz="2200" dirty="0">
                  <a:solidFill>
                    <a:srgbClr val="FFFFFF"/>
                  </a:solidFill>
                  <a:latin typeface="Arimo"/>
                </a:rPr>
                <a:t> </a:t>
              </a:r>
              <a:r>
                <a:rPr lang="en-US" sz="2200" dirty="0" err="1">
                  <a:solidFill>
                    <a:srgbClr val="FFFFFF"/>
                  </a:solidFill>
                  <a:latin typeface="Arimo"/>
                </a:rPr>
                <a:t>nhãn</a:t>
              </a:r>
              <a:endParaRPr lang="en-US" sz="2200" dirty="0">
                <a:solidFill>
                  <a:srgbClr val="FFFFFF"/>
                </a:solidFill>
                <a:latin typeface="Arimo"/>
              </a:endParaRPr>
            </a:p>
          </p:txBody>
        </p:sp>
      </p:grpSp>
      <p:grpSp>
        <p:nvGrpSpPr>
          <p:cNvPr id="23" name="Group 23"/>
          <p:cNvGrpSpPr/>
          <p:nvPr/>
        </p:nvGrpSpPr>
        <p:grpSpPr>
          <a:xfrm>
            <a:off x="11150466" y="5606946"/>
            <a:ext cx="2611775" cy="1864026"/>
            <a:chOff x="0" y="-29663"/>
            <a:chExt cx="3482366" cy="2485371"/>
          </a:xfrm>
        </p:grpSpPr>
        <p:sp>
          <p:nvSpPr>
            <p:cNvPr id="24" name="TextBox 24"/>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a:solidFill>
                    <a:srgbClr val="FFFFFF"/>
                  </a:solidFill>
                  <a:latin typeface="Arimo Bold"/>
                </a:rPr>
                <a:t>4</a:t>
              </a:r>
            </a:p>
          </p:txBody>
        </p:sp>
        <p:sp>
          <p:nvSpPr>
            <p:cNvPr id="25" name="TextBox 25"/>
            <p:cNvSpPr txBox="1"/>
            <p:nvPr/>
          </p:nvSpPr>
          <p:spPr>
            <a:xfrm>
              <a:off x="0" y="857234"/>
              <a:ext cx="3482366" cy="1598474"/>
            </a:xfrm>
            <a:prstGeom prst="rect">
              <a:avLst/>
            </a:prstGeom>
          </p:spPr>
          <p:txBody>
            <a:bodyPr lIns="0" tIns="0" rIns="0" bIns="0" rtlCol="0" anchor="t">
              <a:spAutoFit/>
            </a:bodyPr>
            <a:lstStyle/>
            <a:p>
              <a:pPr algn="ctr">
                <a:lnSpc>
                  <a:spcPts val="3300"/>
                </a:lnSpc>
              </a:pPr>
              <a:r>
                <a:rPr lang="en-US" sz="2200" dirty="0" err="1">
                  <a:solidFill>
                    <a:srgbClr val="FFFFFF"/>
                  </a:solidFill>
                  <a:latin typeface="Arimo"/>
                </a:rPr>
                <a:t>Huấn</a:t>
              </a:r>
              <a:r>
                <a:rPr lang="en-US" sz="2200" dirty="0">
                  <a:solidFill>
                    <a:srgbClr val="FFFFFF"/>
                  </a:solidFill>
                  <a:latin typeface="Arimo"/>
                </a:rPr>
                <a:t> </a:t>
              </a:r>
              <a:r>
                <a:rPr lang="en-US" sz="2200" dirty="0" err="1">
                  <a:solidFill>
                    <a:srgbClr val="FFFFFF"/>
                  </a:solidFill>
                  <a:latin typeface="Arimo"/>
                </a:rPr>
                <a:t>Luyện</a:t>
              </a:r>
              <a:r>
                <a:rPr lang="en-US" sz="2200" dirty="0">
                  <a:solidFill>
                    <a:srgbClr val="FFFFFF"/>
                  </a:solidFill>
                  <a:latin typeface="Arimo"/>
                </a:rPr>
                <a:t> </a:t>
              </a:r>
              <a:r>
                <a:rPr lang="en-US" sz="2200" dirty="0" err="1">
                  <a:solidFill>
                    <a:srgbClr val="FFFFFF"/>
                  </a:solidFill>
                  <a:latin typeface="Arimo"/>
                </a:rPr>
                <a:t>Mô</a:t>
              </a:r>
              <a:r>
                <a:rPr lang="en-US" sz="2200" dirty="0">
                  <a:solidFill>
                    <a:srgbClr val="FFFFFF"/>
                  </a:solidFill>
                  <a:latin typeface="Arimo"/>
                </a:rPr>
                <a:t> </a:t>
              </a:r>
              <a:r>
                <a:rPr lang="en-US" sz="2200" dirty="0" err="1">
                  <a:solidFill>
                    <a:srgbClr val="FFFFFF"/>
                  </a:solidFill>
                  <a:latin typeface="Arimo"/>
                </a:rPr>
                <a:t>Hình</a:t>
              </a:r>
              <a:r>
                <a:rPr lang="en-US" sz="2200" dirty="0">
                  <a:solidFill>
                    <a:srgbClr val="FFFFFF"/>
                  </a:solidFill>
                  <a:latin typeface="Arimo"/>
                </a:rPr>
                <a:t> YOLOv8</a:t>
              </a:r>
            </a:p>
            <a:p>
              <a:pPr algn="ctr">
                <a:lnSpc>
                  <a:spcPts val="3300"/>
                </a:lnSpc>
              </a:pPr>
              <a:r>
                <a:rPr lang="en-US" sz="1200" dirty="0" err="1">
                  <a:solidFill>
                    <a:srgbClr val="FFFFFF"/>
                  </a:solidFill>
                  <a:latin typeface="Arimo"/>
                </a:rPr>
                <a:t>Sử</a:t>
              </a:r>
              <a:r>
                <a:rPr lang="en-US" sz="1200" dirty="0">
                  <a:solidFill>
                    <a:srgbClr val="FFFFFF"/>
                  </a:solidFill>
                  <a:latin typeface="Arimo"/>
                </a:rPr>
                <a:t> </a:t>
              </a:r>
              <a:r>
                <a:rPr lang="en-US" sz="1200" dirty="0" err="1">
                  <a:solidFill>
                    <a:srgbClr val="FFFFFF"/>
                  </a:solidFill>
                  <a:latin typeface="Arimo"/>
                </a:rPr>
                <a:t>dụng</a:t>
              </a:r>
              <a:r>
                <a:rPr lang="en-US" sz="1200" dirty="0">
                  <a:solidFill>
                    <a:srgbClr val="FFFFFF"/>
                  </a:solidFill>
                  <a:latin typeface="Arimo"/>
                </a:rPr>
                <a:t> Kaggle </a:t>
              </a:r>
              <a:r>
                <a:rPr lang="en-US" sz="1200" dirty="0" err="1">
                  <a:solidFill>
                    <a:srgbClr val="FFFFFF"/>
                  </a:solidFill>
                  <a:latin typeface="Arimo"/>
                </a:rPr>
                <a:t>để</a:t>
              </a:r>
              <a:r>
                <a:rPr lang="en-US" sz="1200" dirty="0">
                  <a:solidFill>
                    <a:srgbClr val="FFFFFF"/>
                  </a:solidFill>
                  <a:latin typeface="Arimo"/>
                </a:rPr>
                <a:t> train</a:t>
              </a:r>
            </a:p>
          </p:txBody>
        </p:sp>
      </p:grpSp>
      <p:grpSp>
        <p:nvGrpSpPr>
          <p:cNvPr id="26" name="Group 26"/>
          <p:cNvGrpSpPr/>
          <p:nvPr/>
        </p:nvGrpSpPr>
        <p:grpSpPr>
          <a:xfrm>
            <a:off x="14462331" y="5815072"/>
            <a:ext cx="2611775" cy="1471373"/>
            <a:chOff x="0" y="-29663"/>
            <a:chExt cx="3482366" cy="1961832"/>
          </a:xfrm>
        </p:grpSpPr>
        <p:sp>
          <p:nvSpPr>
            <p:cNvPr id="27" name="TextBox 27"/>
            <p:cNvSpPr txBox="1"/>
            <p:nvPr/>
          </p:nvSpPr>
          <p:spPr>
            <a:xfrm>
              <a:off x="0" y="-29663"/>
              <a:ext cx="3482366" cy="759872"/>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rimo Bold"/>
                </a:rPr>
                <a:t>5</a:t>
              </a:r>
            </a:p>
          </p:txBody>
        </p:sp>
        <p:sp>
          <p:nvSpPr>
            <p:cNvPr id="28" name="TextBox 28"/>
            <p:cNvSpPr txBox="1"/>
            <p:nvPr/>
          </p:nvSpPr>
          <p:spPr>
            <a:xfrm>
              <a:off x="0" y="859139"/>
              <a:ext cx="3482366" cy="1073030"/>
            </a:xfrm>
            <a:prstGeom prst="rect">
              <a:avLst/>
            </a:prstGeom>
          </p:spPr>
          <p:txBody>
            <a:bodyPr lIns="0" tIns="0" rIns="0" bIns="0" rtlCol="0" anchor="t">
              <a:spAutoFit/>
            </a:bodyPr>
            <a:lstStyle/>
            <a:p>
              <a:pPr algn="ctr">
                <a:lnSpc>
                  <a:spcPts val="3300"/>
                </a:lnSpc>
              </a:pPr>
              <a:r>
                <a:rPr lang="en-US" sz="2200" dirty="0" err="1">
                  <a:solidFill>
                    <a:srgbClr val="FFFFFF"/>
                  </a:solidFill>
                  <a:latin typeface="Arimo"/>
                </a:rPr>
                <a:t>nhận</a:t>
              </a:r>
              <a:r>
                <a:rPr lang="en-US" sz="2200" dirty="0">
                  <a:solidFill>
                    <a:srgbClr val="FFFFFF"/>
                  </a:solidFill>
                  <a:latin typeface="Arimo"/>
                </a:rPr>
                <a:t> </a:t>
              </a:r>
              <a:r>
                <a:rPr lang="en-US" sz="2200" dirty="0" err="1">
                  <a:solidFill>
                    <a:srgbClr val="FFFFFF"/>
                  </a:solidFill>
                  <a:latin typeface="Arimo"/>
                </a:rPr>
                <a:t>dạng</a:t>
              </a:r>
              <a:r>
                <a:rPr lang="en-US" sz="2200" dirty="0">
                  <a:solidFill>
                    <a:srgbClr val="FFFFFF"/>
                  </a:solidFill>
                  <a:latin typeface="Arimo"/>
                </a:rPr>
                <a:t> </a:t>
              </a:r>
              <a:r>
                <a:rPr lang="en-US" sz="2200" dirty="0" err="1">
                  <a:solidFill>
                    <a:srgbClr val="FFFFFF"/>
                  </a:solidFill>
                  <a:latin typeface="Arimo"/>
                </a:rPr>
                <a:t>Tiền</a:t>
              </a:r>
              <a:r>
                <a:rPr lang="en-US" sz="2200" dirty="0">
                  <a:solidFill>
                    <a:srgbClr val="FFFFFF"/>
                  </a:solidFill>
                  <a:latin typeface="Arimo"/>
                </a:rPr>
                <a:t> Qua Cam </a:t>
              </a:r>
              <a:r>
                <a:rPr lang="en-US" sz="2200" dirty="0" err="1">
                  <a:solidFill>
                    <a:srgbClr val="FFFFFF"/>
                  </a:solidFill>
                  <a:latin typeface="Arimo"/>
                </a:rPr>
                <a:t>và</a:t>
              </a:r>
              <a:r>
                <a:rPr lang="en-US" sz="2200" dirty="0">
                  <a:solidFill>
                    <a:srgbClr val="FFFFFF"/>
                  </a:solidFill>
                  <a:latin typeface="Arimo"/>
                </a:rPr>
                <a:t> </a:t>
              </a:r>
              <a:r>
                <a:rPr lang="en-US" sz="2200" dirty="0" err="1">
                  <a:solidFill>
                    <a:srgbClr val="FFFFFF"/>
                  </a:solidFill>
                  <a:latin typeface="Arimo"/>
                </a:rPr>
                <a:t>Hình</a:t>
              </a:r>
              <a:r>
                <a:rPr lang="en-US" sz="2200" dirty="0">
                  <a:solidFill>
                    <a:srgbClr val="FFFFFF"/>
                  </a:solidFill>
                  <a:latin typeface="Arimo"/>
                </a:rPr>
                <a:t> </a:t>
              </a:r>
              <a:r>
                <a:rPr lang="en-US" sz="2200" dirty="0" err="1">
                  <a:solidFill>
                    <a:srgbClr val="FFFFFF"/>
                  </a:solidFill>
                  <a:latin typeface="Arimo"/>
                </a:rPr>
                <a:t>Ảnh</a:t>
              </a:r>
              <a:endParaRPr lang="en-US" sz="2200" dirty="0">
                <a:solidFill>
                  <a:srgbClr val="FFFFFF"/>
                </a:solidFill>
                <a:latin typeface="Arimo"/>
              </a:endParaRPr>
            </a:p>
          </p:txBody>
        </p:sp>
      </p:grpSp>
    </p:spTree>
    <p:extLst>
      <p:ext uri="{BB962C8B-B14F-4D97-AF65-F5344CB8AC3E}">
        <p14:creationId xmlns:p14="http://schemas.microsoft.com/office/powerpoint/2010/main" val="250754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80">
                                          <p:stCondLst>
                                            <p:cond delay="0"/>
                                          </p:stCondLst>
                                        </p:cTn>
                                        <p:tgtEl>
                                          <p:spTgt spid="26"/>
                                        </p:tgtEl>
                                      </p:cBhvr>
                                    </p:animEffect>
                                    <p:anim calcmode="lin" valueType="num">
                                      <p:cBhvr>
                                        <p:cTn id="24"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9" dur="26">
                                          <p:stCondLst>
                                            <p:cond delay="650"/>
                                          </p:stCondLst>
                                        </p:cTn>
                                        <p:tgtEl>
                                          <p:spTgt spid="26"/>
                                        </p:tgtEl>
                                      </p:cBhvr>
                                      <p:to x="100000" y="60000"/>
                                    </p:animScale>
                                    <p:animScale>
                                      <p:cBhvr>
                                        <p:cTn id="30" dur="166" decel="50000">
                                          <p:stCondLst>
                                            <p:cond delay="676"/>
                                          </p:stCondLst>
                                        </p:cTn>
                                        <p:tgtEl>
                                          <p:spTgt spid="26"/>
                                        </p:tgtEl>
                                      </p:cBhvr>
                                      <p:to x="100000" y="100000"/>
                                    </p:animScale>
                                    <p:animScale>
                                      <p:cBhvr>
                                        <p:cTn id="31" dur="26">
                                          <p:stCondLst>
                                            <p:cond delay="1312"/>
                                          </p:stCondLst>
                                        </p:cTn>
                                        <p:tgtEl>
                                          <p:spTgt spid="26"/>
                                        </p:tgtEl>
                                      </p:cBhvr>
                                      <p:to x="100000" y="80000"/>
                                    </p:animScale>
                                    <p:animScale>
                                      <p:cBhvr>
                                        <p:cTn id="32" dur="166" decel="50000">
                                          <p:stCondLst>
                                            <p:cond delay="1338"/>
                                          </p:stCondLst>
                                        </p:cTn>
                                        <p:tgtEl>
                                          <p:spTgt spid="26"/>
                                        </p:tgtEl>
                                      </p:cBhvr>
                                      <p:to x="100000" y="100000"/>
                                    </p:animScale>
                                    <p:animScale>
                                      <p:cBhvr>
                                        <p:cTn id="33" dur="26">
                                          <p:stCondLst>
                                            <p:cond delay="1642"/>
                                          </p:stCondLst>
                                        </p:cTn>
                                        <p:tgtEl>
                                          <p:spTgt spid="26"/>
                                        </p:tgtEl>
                                      </p:cBhvr>
                                      <p:to x="100000" y="90000"/>
                                    </p:animScale>
                                    <p:animScale>
                                      <p:cBhvr>
                                        <p:cTn id="34" dur="166" decel="50000">
                                          <p:stCondLst>
                                            <p:cond delay="1668"/>
                                          </p:stCondLst>
                                        </p:cTn>
                                        <p:tgtEl>
                                          <p:spTgt spid="26"/>
                                        </p:tgtEl>
                                      </p:cBhvr>
                                      <p:to x="100000" y="100000"/>
                                    </p:animScale>
                                    <p:animScale>
                                      <p:cBhvr>
                                        <p:cTn id="35" dur="26">
                                          <p:stCondLst>
                                            <p:cond delay="1808"/>
                                          </p:stCondLst>
                                        </p:cTn>
                                        <p:tgtEl>
                                          <p:spTgt spid="26"/>
                                        </p:tgtEl>
                                      </p:cBhvr>
                                      <p:to x="100000" y="95000"/>
                                    </p:animScale>
                                    <p:animScale>
                                      <p:cBhvr>
                                        <p:cTn id="36" dur="166" decel="50000">
                                          <p:stCondLst>
                                            <p:cond delay="1834"/>
                                          </p:stCondLst>
                                        </p:cTn>
                                        <p:tgtEl>
                                          <p:spTgt spid="26"/>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80">
                                          <p:stCondLst>
                                            <p:cond delay="0"/>
                                          </p:stCondLst>
                                        </p:cTn>
                                        <p:tgtEl>
                                          <p:spTgt spid="7"/>
                                        </p:tgtEl>
                                      </p:cBhvr>
                                    </p:animEffect>
                                    <p:anim calcmode="lin" valueType="num">
                                      <p:cBhvr>
                                        <p:cTn id="4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gtEl>
                                      </p:cBhvr>
                                      <p:to x="100000" y="60000"/>
                                    </p:animScale>
                                    <p:animScale>
                                      <p:cBhvr>
                                        <p:cTn id="46" dur="166" decel="50000">
                                          <p:stCondLst>
                                            <p:cond delay="676"/>
                                          </p:stCondLst>
                                        </p:cTn>
                                        <p:tgtEl>
                                          <p:spTgt spid="7"/>
                                        </p:tgtEl>
                                      </p:cBhvr>
                                      <p:to x="100000" y="100000"/>
                                    </p:animScale>
                                    <p:animScale>
                                      <p:cBhvr>
                                        <p:cTn id="47" dur="26">
                                          <p:stCondLst>
                                            <p:cond delay="1312"/>
                                          </p:stCondLst>
                                        </p:cTn>
                                        <p:tgtEl>
                                          <p:spTgt spid="7"/>
                                        </p:tgtEl>
                                      </p:cBhvr>
                                      <p:to x="100000" y="80000"/>
                                    </p:animScale>
                                    <p:animScale>
                                      <p:cBhvr>
                                        <p:cTn id="48" dur="166" decel="50000">
                                          <p:stCondLst>
                                            <p:cond delay="1338"/>
                                          </p:stCondLst>
                                        </p:cTn>
                                        <p:tgtEl>
                                          <p:spTgt spid="7"/>
                                        </p:tgtEl>
                                      </p:cBhvr>
                                      <p:to x="100000" y="100000"/>
                                    </p:animScale>
                                    <p:animScale>
                                      <p:cBhvr>
                                        <p:cTn id="49" dur="26">
                                          <p:stCondLst>
                                            <p:cond delay="1642"/>
                                          </p:stCondLst>
                                        </p:cTn>
                                        <p:tgtEl>
                                          <p:spTgt spid="7"/>
                                        </p:tgtEl>
                                      </p:cBhvr>
                                      <p:to x="100000" y="90000"/>
                                    </p:animScale>
                                    <p:animScale>
                                      <p:cBhvr>
                                        <p:cTn id="50" dur="166" decel="50000">
                                          <p:stCondLst>
                                            <p:cond delay="1668"/>
                                          </p:stCondLst>
                                        </p:cTn>
                                        <p:tgtEl>
                                          <p:spTgt spid="7"/>
                                        </p:tgtEl>
                                      </p:cBhvr>
                                      <p:to x="100000" y="100000"/>
                                    </p:animScale>
                                    <p:animScale>
                                      <p:cBhvr>
                                        <p:cTn id="51" dur="26">
                                          <p:stCondLst>
                                            <p:cond delay="1808"/>
                                          </p:stCondLst>
                                        </p:cTn>
                                        <p:tgtEl>
                                          <p:spTgt spid="7"/>
                                        </p:tgtEl>
                                      </p:cBhvr>
                                      <p:to x="100000" y="95000"/>
                                    </p:animScale>
                                    <p:animScale>
                                      <p:cBhvr>
                                        <p:cTn id="5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724531" y="1028700"/>
            <a:ext cx="4501530" cy="3810000"/>
            <a:chOff x="0" y="0"/>
            <a:chExt cx="5866995" cy="4965700"/>
          </a:xfrm>
        </p:grpSpPr>
        <p:sp>
          <p:nvSpPr>
            <p:cNvPr id="3" name="Freeform 3"/>
            <p:cNvSpPr/>
            <p:nvPr/>
          </p:nvSpPr>
          <p:spPr>
            <a:xfrm>
              <a:off x="0" y="0"/>
              <a:ext cx="5866995" cy="4965700"/>
            </a:xfrm>
            <a:custGeom>
              <a:avLst/>
              <a:gdLst/>
              <a:ahLst/>
              <a:cxnLst/>
              <a:rect l="l" t="t" r="r" b="b"/>
              <a:pathLst>
                <a:path w="5866995" h="4965700">
                  <a:moveTo>
                    <a:pt x="5866995" y="0"/>
                  </a:moveTo>
                  <a:lnTo>
                    <a:pt x="5866995" y="4965700"/>
                  </a:lnTo>
                  <a:lnTo>
                    <a:pt x="896620" y="4965700"/>
                  </a:lnTo>
                  <a:lnTo>
                    <a:pt x="896620" y="3385820"/>
                  </a:lnTo>
                  <a:lnTo>
                    <a:pt x="0" y="2487930"/>
                  </a:lnTo>
                  <a:lnTo>
                    <a:pt x="896620" y="1591310"/>
                  </a:lnTo>
                  <a:lnTo>
                    <a:pt x="896620" y="0"/>
                  </a:lnTo>
                  <a:lnTo>
                    <a:pt x="5866995" y="0"/>
                  </a:lnTo>
                  <a:close/>
                </a:path>
              </a:pathLst>
            </a:custGeom>
            <a:solidFill>
              <a:schemeClr val="accent1"/>
            </a:solidFill>
          </p:spPr>
          <p:txBody>
            <a:bodyPr/>
            <a:lstStyle/>
            <a:p>
              <a:endParaRPr lang="vi-VN" dirty="0"/>
            </a:p>
          </p:txBody>
        </p:sp>
      </p:grpSp>
      <p:grpSp>
        <p:nvGrpSpPr>
          <p:cNvPr id="4" name="Group 4"/>
          <p:cNvGrpSpPr/>
          <p:nvPr/>
        </p:nvGrpSpPr>
        <p:grpSpPr>
          <a:xfrm rot="-5400000">
            <a:off x="12856799" y="1374465"/>
            <a:ext cx="4501530" cy="3810000"/>
            <a:chOff x="0" y="0"/>
            <a:chExt cx="5866995" cy="4965700"/>
          </a:xfrm>
        </p:grpSpPr>
        <p:sp>
          <p:nvSpPr>
            <p:cNvPr id="5" name="Freeform 5"/>
            <p:cNvSpPr/>
            <p:nvPr/>
          </p:nvSpPr>
          <p:spPr>
            <a:xfrm>
              <a:off x="0" y="0"/>
              <a:ext cx="5866995" cy="4965700"/>
            </a:xfrm>
            <a:custGeom>
              <a:avLst/>
              <a:gdLst/>
              <a:ahLst/>
              <a:cxnLst/>
              <a:rect l="l" t="t" r="r" b="b"/>
              <a:pathLst>
                <a:path w="5866995" h="4965700">
                  <a:moveTo>
                    <a:pt x="5866995" y="0"/>
                  </a:moveTo>
                  <a:lnTo>
                    <a:pt x="5866995" y="4965700"/>
                  </a:lnTo>
                  <a:lnTo>
                    <a:pt x="896620" y="4965700"/>
                  </a:lnTo>
                  <a:lnTo>
                    <a:pt x="896620" y="3385820"/>
                  </a:lnTo>
                  <a:lnTo>
                    <a:pt x="0" y="2487930"/>
                  </a:lnTo>
                  <a:lnTo>
                    <a:pt x="896620" y="1591310"/>
                  </a:lnTo>
                  <a:lnTo>
                    <a:pt x="896620" y="0"/>
                  </a:lnTo>
                  <a:lnTo>
                    <a:pt x="5866995" y="0"/>
                  </a:lnTo>
                  <a:close/>
                </a:path>
              </a:pathLst>
            </a:custGeom>
            <a:solidFill>
              <a:srgbClr val="37C9EF"/>
            </a:solidFill>
          </p:spPr>
        </p:sp>
      </p:grpSp>
      <p:grpSp>
        <p:nvGrpSpPr>
          <p:cNvPr id="6" name="Group 6"/>
          <p:cNvGrpSpPr/>
          <p:nvPr/>
        </p:nvGrpSpPr>
        <p:grpSpPr>
          <a:xfrm>
            <a:off x="12511034" y="5530230"/>
            <a:ext cx="4501530" cy="3810000"/>
            <a:chOff x="0" y="0"/>
            <a:chExt cx="5866995" cy="4965700"/>
          </a:xfrm>
        </p:grpSpPr>
        <p:sp>
          <p:nvSpPr>
            <p:cNvPr id="7" name="Freeform 7"/>
            <p:cNvSpPr/>
            <p:nvPr/>
          </p:nvSpPr>
          <p:spPr>
            <a:xfrm>
              <a:off x="0" y="0"/>
              <a:ext cx="5866995" cy="4965700"/>
            </a:xfrm>
            <a:custGeom>
              <a:avLst/>
              <a:gdLst/>
              <a:ahLst/>
              <a:cxnLst/>
              <a:rect l="l" t="t" r="r" b="b"/>
              <a:pathLst>
                <a:path w="5866995" h="4965700">
                  <a:moveTo>
                    <a:pt x="5866995" y="0"/>
                  </a:moveTo>
                  <a:lnTo>
                    <a:pt x="5866995" y="4965700"/>
                  </a:lnTo>
                  <a:lnTo>
                    <a:pt x="896620" y="4965700"/>
                  </a:lnTo>
                  <a:lnTo>
                    <a:pt x="896620" y="3385820"/>
                  </a:lnTo>
                  <a:lnTo>
                    <a:pt x="0" y="2487930"/>
                  </a:lnTo>
                  <a:lnTo>
                    <a:pt x="896620" y="1591310"/>
                  </a:lnTo>
                  <a:lnTo>
                    <a:pt x="896620" y="0"/>
                  </a:lnTo>
                  <a:lnTo>
                    <a:pt x="5866995" y="0"/>
                  </a:lnTo>
                  <a:close/>
                </a:path>
              </a:pathLst>
            </a:custGeom>
            <a:solidFill>
              <a:srgbClr val="3EDAD8"/>
            </a:solidFill>
          </p:spPr>
        </p:sp>
      </p:grpSp>
      <p:grpSp>
        <p:nvGrpSpPr>
          <p:cNvPr id="8" name="Group 8"/>
          <p:cNvGrpSpPr/>
          <p:nvPr/>
        </p:nvGrpSpPr>
        <p:grpSpPr>
          <a:xfrm>
            <a:off x="8027734" y="5586979"/>
            <a:ext cx="4501530" cy="3810000"/>
            <a:chOff x="-6974142" y="-1008076"/>
            <a:chExt cx="5866995" cy="4965700"/>
          </a:xfrm>
        </p:grpSpPr>
        <p:sp>
          <p:nvSpPr>
            <p:cNvPr id="9" name="Freeform 9"/>
            <p:cNvSpPr/>
            <p:nvPr/>
          </p:nvSpPr>
          <p:spPr>
            <a:xfrm>
              <a:off x="-6974142" y="-1008076"/>
              <a:ext cx="5866995" cy="4965700"/>
            </a:xfrm>
            <a:custGeom>
              <a:avLst/>
              <a:gdLst/>
              <a:ahLst/>
              <a:cxnLst/>
              <a:rect l="l" t="t" r="r" b="b"/>
              <a:pathLst>
                <a:path w="5866995" h="4965700">
                  <a:moveTo>
                    <a:pt x="5866995" y="0"/>
                  </a:moveTo>
                  <a:lnTo>
                    <a:pt x="5866995" y="4965700"/>
                  </a:lnTo>
                  <a:lnTo>
                    <a:pt x="896620" y="4965700"/>
                  </a:lnTo>
                  <a:lnTo>
                    <a:pt x="896620" y="3385820"/>
                  </a:lnTo>
                  <a:lnTo>
                    <a:pt x="0" y="2487930"/>
                  </a:lnTo>
                  <a:lnTo>
                    <a:pt x="896620" y="1591310"/>
                  </a:lnTo>
                  <a:lnTo>
                    <a:pt x="896620" y="0"/>
                  </a:lnTo>
                  <a:lnTo>
                    <a:pt x="5866995" y="0"/>
                  </a:lnTo>
                  <a:close/>
                </a:path>
              </a:pathLst>
            </a:custGeom>
            <a:solidFill>
              <a:srgbClr val="86EAE9"/>
            </a:solidFill>
          </p:spPr>
          <p:txBody>
            <a:bodyPr/>
            <a:lstStyle/>
            <a:p>
              <a:endParaRPr lang="vi-VN" dirty="0"/>
            </a:p>
          </p:txBody>
        </p:sp>
      </p:grpSp>
      <p:sp>
        <p:nvSpPr>
          <p:cNvPr id="10" name="AutoShape 10"/>
          <p:cNvSpPr/>
          <p:nvPr/>
        </p:nvSpPr>
        <p:spPr>
          <a:xfrm>
            <a:off x="2286000" y="5530230"/>
            <a:ext cx="5723503" cy="3810000"/>
          </a:xfrm>
          <a:prstGeom prst="rect">
            <a:avLst/>
          </a:prstGeom>
          <a:solidFill>
            <a:srgbClr val="FFFFFF"/>
          </a:solidFill>
        </p:spPr>
        <p:txBody>
          <a:bodyPr/>
          <a:lstStyle/>
          <a:p>
            <a:endParaRPr lang="vi-VN" dirty="0"/>
          </a:p>
        </p:txBody>
      </p:sp>
      <p:sp>
        <p:nvSpPr>
          <p:cNvPr id="11" name="AutoShape 11"/>
          <p:cNvSpPr/>
          <p:nvPr/>
        </p:nvSpPr>
        <p:spPr>
          <a:xfrm>
            <a:off x="0" y="0"/>
            <a:ext cx="8009503" cy="3105623"/>
          </a:xfrm>
          <a:prstGeom prst="rect">
            <a:avLst/>
          </a:prstGeom>
          <a:solidFill>
            <a:srgbClr val="13538A"/>
          </a:solidFill>
        </p:spPr>
      </p:sp>
      <p:grpSp>
        <p:nvGrpSpPr>
          <p:cNvPr id="12" name="Group 12"/>
          <p:cNvGrpSpPr/>
          <p:nvPr/>
        </p:nvGrpSpPr>
        <p:grpSpPr>
          <a:xfrm>
            <a:off x="914400" y="1337285"/>
            <a:ext cx="5352327" cy="1135430"/>
            <a:chOff x="0" y="-40640"/>
            <a:chExt cx="7136437" cy="1513907"/>
          </a:xfrm>
        </p:grpSpPr>
        <p:sp>
          <p:nvSpPr>
            <p:cNvPr id="13" name="TextBox 13"/>
            <p:cNvSpPr txBox="1"/>
            <p:nvPr/>
          </p:nvSpPr>
          <p:spPr>
            <a:xfrm>
              <a:off x="0" y="-40640"/>
              <a:ext cx="7136437" cy="769620"/>
            </a:xfrm>
            <a:prstGeom prst="rect">
              <a:avLst/>
            </a:prstGeom>
          </p:spPr>
          <p:txBody>
            <a:bodyPr lIns="0" tIns="0" rIns="0" bIns="0" rtlCol="0" anchor="t">
              <a:spAutoFit/>
            </a:bodyPr>
            <a:lstStyle/>
            <a:p>
              <a:pPr algn="ctr">
                <a:lnSpc>
                  <a:spcPts val="4680"/>
                </a:lnSpc>
              </a:pPr>
              <a:r>
                <a:rPr lang="en-US" sz="3600" spc="107" dirty="0" err="1">
                  <a:solidFill>
                    <a:srgbClr val="FFFFFF"/>
                  </a:solidFill>
                  <a:latin typeface="Clear Sans Bold"/>
                </a:rPr>
                <a:t>nhận</a:t>
              </a:r>
              <a:r>
                <a:rPr lang="en-US" sz="3600" spc="107" dirty="0">
                  <a:solidFill>
                    <a:srgbClr val="FFFFFF"/>
                  </a:solidFill>
                  <a:latin typeface="Clear Sans Bold"/>
                </a:rPr>
                <a:t> </a:t>
              </a:r>
              <a:r>
                <a:rPr lang="en-US" sz="3600" spc="107" dirty="0" err="1">
                  <a:solidFill>
                    <a:srgbClr val="FFFFFF"/>
                  </a:solidFill>
                  <a:latin typeface="Clear Sans Bold"/>
                </a:rPr>
                <a:t>dạng</a:t>
              </a:r>
              <a:r>
                <a:rPr lang="en-US" sz="3600" spc="107" dirty="0">
                  <a:solidFill>
                    <a:srgbClr val="FFFFFF"/>
                  </a:solidFill>
                  <a:latin typeface="Clear Sans Bold"/>
                </a:rPr>
                <a:t> Qua Cam</a:t>
              </a:r>
            </a:p>
          </p:txBody>
        </p:sp>
        <p:sp>
          <p:nvSpPr>
            <p:cNvPr id="14" name="TextBox 14"/>
            <p:cNvSpPr txBox="1"/>
            <p:nvPr/>
          </p:nvSpPr>
          <p:spPr>
            <a:xfrm>
              <a:off x="0" y="910378"/>
              <a:ext cx="7136437" cy="562889"/>
            </a:xfrm>
            <a:prstGeom prst="rect">
              <a:avLst/>
            </a:prstGeom>
          </p:spPr>
          <p:txBody>
            <a:bodyPr lIns="0" tIns="0" rIns="0" bIns="0" rtlCol="0" anchor="t">
              <a:spAutoFit/>
            </a:bodyPr>
            <a:lstStyle/>
            <a:p>
              <a:pPr algn="ctr">
                <a:lnSpc>
                  <a:spcPts val="3640"/>
                </a:lnSpc>
              </a:pPr>
              <a:endParaRPr lang="en-US" sz="2600" spc="130" dirty="0">
                <a:solidFill>
                  <a:srgbClr val="FFFFFF"/>
                </a:solidFill>
                <a:latin typeface="Arimo"/>
              </a:endParaRPr>
            </a:p>
          </p:txBody>
        </p:sp>
      </p:grpSp>
      <p:grpSp>
        <p:nvGrpSpPr>
          <p:cNvPr id="27" name="Group 27"/>
          <p:cNvGrpSpPr/>
          <p:nvPr/>
        </p:nvGrpSpPr>
        <p:grpSpPr>
          <a:xfrm>
            <a:off x="9090343" y="6282329"/>
            <a:ext cx="3088025" cy="2469156"/>
            <a:chOff x="0" y="1615255"/>
            <a:chExt cx="4117366" cy="3292207"/>
          </a:xfrm>
        </p:grpSpPr>
        <p:sp>
          <p:nvSpPr>
            <p:cNvPr id="28" name="TextBox 28"/>
            <p:cNvSpPr txBox="1"/>
            <p:nvPr/>
          </p:nvSpPr>
          <p:spPr>
            <a:xfrm>
              <a:off x="0" y="1615255"/>
              <a:ext cx="4117366" cy="759872"/>
            </a:xfrm>
            <a:prstGeom prst="rect">
              <a:avLst/>
            </a:prstGeom>
          </p:spPr>
          <p:txBody>
            <a:bodyPr lIns="0" tIns="0" rIns="0" bIns="0" rtlCol="0" anchor="t">
              <a:spAutoFit/>
            </a:bodyPr>
            <a:lstStyle/>
            <a:p>
              <a:pPr algn="ctr">
                <a:lnSpc>
                  <a:spcPts val="4318"/>
                </a:lnSpc>
              </a:pPr>
              <a:r>
                <a:rPr lang="en-US" sz="3598" spc="359" dirty="0">
                  <a:solidFill>
                    <a:srgbClr val="191919"/>
                  </a:solidFill>
                  <a:latin typeface="Arimo Bold"/>
                </a:rPr>
                <a:t>4</a:t>
              </a:r>
            </a:p>
          </p:txBody>
        </p:sp>
        <p:sp>
          <p:nvSpPr>
            <p:cNvPr id="29" name="TextBox 29"/>
            <p:cNvSpPr txBox="1"/>
            <p:nvPr/>
          </p:nvSpPr>
          <p:spPr>
            <a:xfrm>
              <a:off x="0" y="2505780"/>
              <a:ext cx="4117366" cy="2401682"/>
            </a:xfrm>
            <a:prstGeom prst="rect">
              <a:avLst/>
            </a:prstGeom>
          </p:spPr>
          <p:txBody>
            <a:bodyPr lIns="0" tIns="0" rIns="0" bIns="0" rtlCol="0" anchor="t">
              <a:spAutoFit/>
            </a:bodyPr>
            <a:lstStyle/>
            <a:p>
              <a:pPr algn="ctr">
                <a:lnSpc>
                  <a:spcPts val="3600"/>
                </a:lnSpc>
              </a:pPr>
              <a:r>
                <a:rPr lang="en-US" sz="2400" dirty="0">
                  <a:solidFill>
                    <a:srgbClr val="191919"/>
                  </a:solidFill>
                  <a:latin typeface="Arimo"/>
                </a:rPr>
                <a:t>Khi Camera </a:t>
              </a:r>
              <a:r>
                <a:rPr lang="en-US" sz="2400" dirty="0" err="1">
                  <a:solidFill>
                    <a:srgbClr val="191919"/>
                  </a:solidFill>
                  <a:latin typeface="Arimo"/>
                </a:rPr>
                <a:t>Hoạt</a:t>
              </a:r>
              <a:r>
                <a:rPr lang="en-US" sz="2400" dirty="0">
                  <a:solidFill>
                    <a:srgbClr val="191919"/>
                  </a:solidFill>
                  <a:latin typeface="Arimo"/>
                </a:rPr>
                <a:t> </a:t>
              </a:r>
              <a:r>
                <a:rPr lang="en-US" sz="2400" dirty="0" err="1">
                  <a:solidFill>
                    <a:srgbClr val="191919"/>
                  </a:solidFill>
                  <a:latin typeface="Arimo"/>
                </a:rPr>
                <a:t>Động</a:t>
              </a:r>
              <a:r>
                <a:rPr lang="en-US" sz="2400" dirty="0">
                  <a:solidFill>
                    <a:srgbClr val="191919"/>
                  </a:solidFill>
                  <a:latin typeface="Arimo"/>
                </a:rPr>
                <a:t> </a:t>
              </a:r>
            </a:p>
            <a:p>
              <a:pPr algn="ctr">
                <a:lnSpc>
                  <a:spcPts val="3600"/>
                </a:lnSpc>
              </a:pPr>
              <a:r>
                <a:rPr lang="en-US" sz="2400" dirty="0" err="1">
                  <a:solidFill>
                    <a:srgbClr val="191919"/>
                  </a:solidFill>
                  <a:latin typeface="Arimo"/>
                </a:rPr>
                <a:t>Đưa</a:t>
              </a:r>
              <a:r>
                <a:rPr lang="en-US" sz="2400" dirty="0">
                  <a:solidFill>
                    <a:srgbClr val="191919"/>
                  </a:solidFill>
                  <a:latin typeface="Arimo"/>
                </a:rPr>
                <a:t> </a:t>
              </a:r>
              <a:r>
                <a:rPr lang="en-US" sz="2400" dirty="0" err="1">
                  <a:solidFill>
                    <a:srgbClr val="191919"/>
                  </a:solidFill>
                  <a:latin typeface="Arimo"/>
                </a:rPr>
                <a:t>Tiền</a:t>
              </a:r>
              <a:r>
                <a:rPr lang="en-US" sz="2400" dirty="0">
                  <a:solidFill>
                    <a:srgbClr val="191919"/>
                  </a:solidFill>
                  <a:latin typeface="Arimo"/>
                </a:rPr>
                <a:t> </a:t>
              </a:r>
              <a:r>
                <a:rPr lang="en-US" sz="2400" dirty="0" err="1">
                  <a:solidFill>
                    <a:srgbClr val="191919"/>
                  </a:solidFill>
                  <a:latin typeface="Arimo"/>
                </a:rPr>
                <a:t>Vào</a:t>
              </a:r>
              <a:r>
                <a:rPr lang="en-US" sz="2400" dirty="0">
                  <a:solidFill>
                    <a:srgbClr val="191919"/>
                  </a:solidFill>
                  <a:latin typeface="Arimo"/>
                </a:rPr>
                <a:t> </a:t>
              </a:r>
              <a:r>
                <a:rPr lang="en-US" sz="2400" dirty="0" err="1">
                  <a:solidFill>
                    <a:srgbClr val="191919"/>
                  </a:solidFill>
                  <a:latin typeface="Arimo"/>
                </a:rPr>
                <a:t>Khung</a:t>
              </a:r>
              <a:r>
                <a:rPr lang="en-US" sz="2400" dirty="0">
                  <a:solidFill>
                    <a:srgbClr val="191919"/>
                  </a:solidFill>
                  <a:latin typeface="Arimo"/>
                </a:rPr>
                <a:t> </a:t>
              </a:r>
              <a:r>
                <a:rPr lang="en-US" sz="2400" dirty="0" err="1">
                  <a:solidFill>
                    <a:srgbClr val="191919"/>
                  </a:solidFill>
                  <a:latin typeface="Arimo"/>
                </a:rPr>
                <a:t>Hình</a:t>
              </a:r>
              <a:endParaRPr lang="en-US" sz="2400" dirty="0">
                <a:solidFill>
                  <a:srgbClr val="191919"/>
                </a:solidFill>
                <a:latin typeface="Arimo"/>
              </a:endParaRPr>
            </a:p>
          </p:txBody>
        </p:sp>
      </p:grpSp>
      <p:graphicFrame>
        <p:nvGraphicFramePr>
          <p:cNvPr id="38" name="Bảng 37">
            <a:extLst>
              <a:ext uri="{FF2B5EF4-FFF2-40B4-BE49-F238E27FC236}">
                <a16:creationId xmlns:a16="http://schemas.microsoft.com/office/drawing/2014/main" id="{C57E460E-BD4C-7139-03EA-3E5384BBD614}"/>
              </a:ext>
            </a:extLst>
          </p:cNvPr>
          <p:cNvGraphicFramePr>
            <a:graphicFrameLocks noGrp="1"/>
          </p:cNvGraphicFramePr>
          <p:nvPr>
            <p:extLst>
              <p:ext uri="{D42A27DB-BD31-4B8C-83A1-F6EECF244321}">
                <p14:modId xmlns:p14="http://schemas.microsoft.com/office/powerpoint/2010/main" val="1087495238"/>
              </p:ext>
            </p:extLst>
          </p:nvPr>
        </p:nvGraphicFramePr>
        <p:xfrm>
          <a:off x="8842061" y="1130815"/>
          <a:ext cx="3500228" cy="3585261"/>
        </p:xfrm>
        <a:graphic>
          <a:graphicData uri="http://schemas.openxmlformats.org/drawingml/2006/table">
            <a:tbl>
              <a:tblPr firstRow="1" bandRow="1">
                <a:tableStyleId>{5C22544A-7EE6-4342-B048-85BDC9FD1C3A}</a:tableStyleId>
              </a:tblPr>
              <a:tblGrid>
                <a:gridCol w="3500228">
                  <a:extLst>
                    <a:ext uri="{9D8B030D-6E8A-4147-A177-3AD203B41FA5}">
                      <a16:colId xmlns:a16="http://schemas.microsoft.com/office/drawing/2014/main" val="2644380090"/>
                    </a:ext>
                  </a:extLst>
                </a:gridCol>
              </a:tblGrid>
              <a:tr h="3585261">
                <a:tc>
                  <a:txBody>
                    <a:bodyPr/>
                    <a:lstStyle/>
                    <a:p>
                      <a:r>
                        <a:rPr lang="vi-VN" sz="1400" b="1" kern="1200" dirty="0">
                          <a:solidFill>
                            <a:schemeClr val="lt1"/>
                          </a:solidFill>
                          <a:effectLst/>
                          <a:latin typeface="Arimo" panose="020B0604020202020204" charset="0"/>
                          <a:ea typeface="Arimo" panose="020B0604020202020204" charset="0"/>
                          <a:cs typeface="Arimo" panose="020B0604020202020204" charset="0"/>
                        </a:rPr>
                        <a:t># Hàm nhận dạng tiền qua </a:t>
                      </a:r>
                      <a:r>
                        <a:rPr lang="vi-VN" sz="1400" b="1" kern="1200" dirty="0" err="1">
                          <a:solidFill>
                            <a:schemeClr val="lt1"/>
                          </a:solidFill>
                          <a:effectLst/>
                          <a:latin typeface="Arimo" panose="020B0604020202020204" charset="0"/>
                          <a:ea typeface="Arimo" panose="020B0604020202020204" charset="0"/>
                          <a:cs typeface="Arimo" panose="020B0604020202020204" charset="0"/>
                        </a:rPr>
                        <a:t>camera</a:t>
                      </a:r>
                      <a:endParaRPr lang="vi-VN" sz="1400" b="1" kern="1200" dirty="0">
                        <a:solidFill>
                          <a:schemeClr val="lt1"/>
                        </a:solidFill>
                        <a:effectLst/>
                        <a:latin typeface="Arimo" panose="020B0604020202020204" charset="0"/>
                        <a:ea typeface="Arimo" panose="020B0604020202020204" charset="0"/>
                        <a:cs typeface="Arimo" panose="020B0604020202020204" charset="0"/>
                      </a:endParaRPr>
                    </a:p>
                    <a:p>
                      <a:r>
                        <a:rPr lang="vi-VN" sz="1400" b="1" kern="1200" dirty="0" err="1">
                          <a:solidFill>
                            <a:schemeClr val="lt1"/>
                          </a:solidFill>
                          <a:effectLst/>
                          <a:latin typeface="Arimo" panose="020B0604020202020204" charset="0"/>
                          <a:ea typeface="Arimo" panose="020B0604020202020204" charset="0"/>
                          <a:cs typeface="Arimo" panose="020B0604020202020204" charset="0"/>
                        </a:rPr>
                        <a:t>def</a:t>
                      </a:r>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recognize_from_camera</a:t>
                      </a:r>
                      <a:r>
                        <a:rPr lang="vi-VN" sz="1400" b="1" kern="1200" dirty="0">
                          <a:solidFill>
                            <a:schemeClr val="lt1"/>
                          </a:solidFill>
                          <a:effectLst/>
                          <a:latin typeface="Arimo" panose="020B0604020202020204" charset="0"/>
                          <a:ea typeface="Arimo" panose="020B0604020202020204" charset="0"/>
                          <a:cs typeface="Arimo" panose="020B0604020202020204" charset="0"/>
                        </a:rPr>
                        <a:t>():</a:t>
                      </a:r>
                    </a:p>
                    <a:p>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cap</a:t>
                      </a:r>
                      <a:r>
                        <a:rPr lang="vi-VN" sz="1400" b="1" kern="1200" dirty="0">
                          <a:solidFill>
                            <a:schemeClr val="lt1"/>
                          </a:solidFill>
                          <a:effectLst/>
                          <a:latin typeface="Arimo" panose="020B0604020202020204" charset="0"/>
                          <a:ea typeface="Arimo" panose="020B0604020202020204" charset="0"/>
                          <a:cs typeface="Arimo" panose="020B0604020202020204" charset="0"/>
                        </a:rPr>
                        <a:t> = cv2.VideoCapture(0)</a:t>
                      </a:r>
                    </a:p>
                    <a:p>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while</a:t>
                      </a:r>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True</a:t>
                      </a:r>
                      <a:r>
                        <a:rPr lang="vi-VN" sz="1400" b="1" kern="1200" dirty="0">
                          <a:solidFill>
                            <a:schemeClr val="lt1"/>
                          </a:solidFill>
                          <a:effectLst/>
                          <a:latin typeface="Arimo" panose="020B0604020202020204" charset="0"/>
                          <a:ea typeface="Arimo" panose="020B0604020202020204" charset="0"/>
                          <a:cs typeface="Arimo" panose="020B0604020202020204" charset="0"/>
                        </a:rPr>
                        <a:t>:</a:t>
                      </a:r>
                    </a:p>
                    <a:p>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ret</a:t>
                      </a:r>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frame</a:t>
                      </a:r>
                      <a:r>
                        <a:rPr lang="vi-VN" sz="1400" b="1" kern="1200" dirty="0">
                          <a:solidFill>
                            <a:schemeClr val="lt1"/>
                          </a:solidFill>
                          <a:effectLst/>
                          <a:latin typeface="Arimo" panose="020B0604020202020204" charset="0"/>
                          <a:ea typeface="Arimo" panose="020B0604020202020204" charset="0"/>
                          <a:cs typeface="Arimo" panose="020B0604020202020204" charset="0"/>
                        </a:rPr>
                        <a:t> = </a:t>
                      </a:r>
                      <a:r>
                        <a:rPr lang="vi-VN" sz="1400" b="1" kern="1200" dirty="0" err="1">
                          <a:solidFill>
                            <a:schemeClr val="lt1"/>
                          </a:solidFill>
                          <a:effectLst/>
                          <a:latin typeface="Arimo" panose="020B0604020202020204" charset="0"/>
                          <a:ea typeface="Arimo" panose="020B0604020202020204" charset="0"/>
                          <a:cs typeface="Arimo" panose="020B0604020202020204" charset="0"/>
                        </a:rPr>
                        <a:t>cap.read</a:t>
                      </a:r>
                      <a:r>
                        <a:rPr lang="vi-VN" sz="1400" b="1" kern="1200" dirty="0">
                          <a:solidFill>
                            <a:schemeClr val="lt1"/>
                          </a:solidFill>
                          <a:effectLst/>
                          <a:latin typeface="Arimo" panose="020B0604020202020204" charset="0"/>
                          <a:ea typeface="Arimo" panose="020B0604020202020204" charset="0"/>
                          <a:cs typeface="Arimo" panose="020B0604020202020204" charset="0"/>
                        </a:rPr>
                        <a:t>()</a:t>
                      </a:r>
                    </a:p>
                    <a:p>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if</a:t>
                      </a:r>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not</a:t>
                      </a:r>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ret</a:t>
                      </a:r>
                      <a:r>
                        <a:rPr lang="vi-VN" sz="1400" b="1" kern="1200" dirty="0">
                          <a:solidFill>
                            <a:schemeClr val="lt1"/>
                          </a:solidFill>
                          <a:effectLst/>
                          <a:latin typeface="Arimo" panose="020B0604020202020204" charset="0"/>
                          <a:ea typeface="Arimo" panose="020B0604020202020204" charset="0"/>
                          <a:cs typeface="Arimo" panose="020B0604020202020204" charset="0"/>
                        </a:rPr>
                        <a:t>:</a:t>
                      </a:r>
                    </a:p>
                    <a:p>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break</a:t>
                      </a:r>
                      <a:endParaRPr lang="vi-VN" sz="1400" b="1" kern="1200" dirty="0">
                        <a:solidFill>
                          <a:schemeClr val="lt1"/>
                        </a:solidFill>
                        <a:effectLst/>
                        <a:latin typeface="Arimo" panose="020B0604020202020204" charset="0"/>
                        <a:ea typeface="Arimo" panose="020B0604020202020204" charset="0"/>
                        <a:cs typeface="Arimo" panose="020B0604020202020204" charset="0"/>
                      </a:endParaRPr>
                    </a:p>
                    <a:p>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results</a:t>
                      </a:r>
                      <a:r>
                        <a:rPr lang="vi-VN" sz="1400" b="1" kern="1200" dirty="0">
                          <a:solidFill>
                            <a:schemeClr val="lt1"/>
                          </a:solidFill>
                          <a:effectLst/>
                          <a:latin typeface="Arimo" panose="020B0604020202020204" charset="0"/>
                          <a:ea typeface="Arimo" panose="020B0604020202020204" charset="0"/>
                          <a:cs typeface="Arimo" panose="020B0604020202020204" charset="0"/>
                        </a:rPr>
                        <a:t> = </a:t>
                      </a:r>
                      <a:r>
                        <a:rPr lang="vi-VN" sz="1400" b="1" kern="1200" dirty="0" err="1">
                          <a:solidFill>
                            <a:schemeClr val="lt1"/>
                          </a:solidFill>
                          <a:effectLst/>
                          <a:latin typeface="Arimo" panose="020B0604020202020204" charset="0"/>
                          <a:ea typeface="Arimo" panose="020B0604020202020204" charset="0"/>
                          <a:cs typeface="Arimo" panose="020B0604020202020204" charset="0"/>
                        </a:rPr>
                        <a:t>recognize_currency</a:t>
                      </a:r>
                      <a:r>
                        <a:rPr lang="vi-VN" sz="1400" b="1" kern="1200" dirty="0">
                          <a:solidFill>
                            <a:schemeClr val="lt1"/>
                          </a:solidFill>
                          <a:effectLst/>
                          <a:latin typeface="Arimo" panose="020B0604020202020204" charset="0"/>
                          <a:ea typeface="Arimo" panose="020B0604020202020204" charset="0"/>
                          <a:cs typeface="Arimo" panose="020B0604020202020204" charset="0"/>
                        </a:rPr>
                        <a:t>(</a:t>
                      </a:r>
                      <a:r>
                        <a:rPr lang="vi-VN" sz="1400" b="1" kern="1200" dirty="0" err="1">
                          <a:solidFill>
                            <a:schemeClr val="lt1"/>
                          </a:solidFill>
                          <a:effectLst/>
                          <a:latin typeface="Arimo" panose="020B0604020202020204" charset="0"/>
                          <a:ea typeface="Arimo" panose="020B0604020202020204" charset="0"/>
                          <a:cs typeface="Arimo" panose="020B0604020202020204" charset="0"/>
                        </a:rPr>
                        <a:t>frame</a:t>
                      </a:r>
                      <a:r>
                        <a:rPr lang="vi-VN" sz="1400" b="1" kern="1200" dirty="0">
                          <a:solidFill>
                            <a:schemeClr val="lt1"/>
                          </a:solidFill>
                          <a:effectLst/>
                          <a:latin typeface="Arimo" panose="020B0604020202020204" charset="0"/>
                          <a:ea typeface="Arimo" panose="020B0604020202020204" charset="0"/>
                          <a:cs typeface="Arimo" panose="020B0604020202020204" charset="0"/>
                        </a:rPr>
                        <a:t>)</a:t>
                      </a:r>
                    </a:p>
                    <a:p>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frame_with_results</a:t>
                      </a:r>
                      <a:r>
                        <a:rPr lang="vi-VN" sz="1400" b="1" kern="1200" dirty="0">
                          <a:solidFill>
                            <a:schemeClr val="lt1"/>
                          </a:solidFill>
                          <a:effectLst/>
                          <a:latin typeface="Arimo" panose="020B0604020202020204" charset="0"/>
                          <a:ea typeface="Arimo" panose="020B0604020202020204" charset="0"/>
                          <a:cs typeface="Arimo" panose="020B0604020202020204" charset="0"/>
                        </a:rPr>
                        <a:t> = </a:t>
                      </a:r>
                      <a:r>
                        <a:rPr lang="vi-VN" sz="1400" b="1" kern="1200" dirty="0" err="1">
                          <a:solidFill>
                            <a:schemeClr val="lt1"/>
                          </a:solidFill>
                          <a:effectLst/>
                          <a:latin typeface="Arimo" panose="020B0604020202020204" charset="0"/>
                          <a:ea typeface="Arimo" panose="020B0604020202020204" charset="0"/>
                          <a:cs typeface="Arimo" panose="020B0604020202020204" charset="0"/>
                        </a:rPr>
                        <a:t>draw_results</a:t>
                      </a:r>
                      <a:r>
                        <a:rPr lang="vi-VN" sz="1400" b="1" kern="1200" dirty="0">
                          <a:solidFill>
                            <a:schemeClr val="lt1"/>
                          </a:solidFill>
                          <a:effectLst/>
                          <a:latin typeface="Arimo" panose="020B0604020202020204" charset="0"/>
                          <a:ea typeface="Arimo" panose="020B0604020202020204" charset="0"/>
                          <a:cs typeface="Arimo" panose="020B0604020202020204" charset="0"/>
                        </a:rPr>
                        <a:t>(</a:t>
                      </a:r>
                      <a:r>
                        <a:rPr lang="vi-VN" sz="1400" b="1" kern="1200" dirty="0" err="1">
                          <a:solidFill>
                            <a:schemeClr val="lt1"/>
                          </a:solidFill>
                          <a:effectLst/>
                          <a:latin typeface="Arimo" panose="020B0604020202020204" charset="0"/>
                          <a:ea typeface="Arimo" panose="020B0604020202020204" charset="0"/>
                          <a:cs typeface="Arimo" panose="020B0604020202020204" charset="0"/>
                        </a:rPr>
                        <a:t>frame</a:t>
                      </a:r>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results</a:t>
                      </a:r>
                      <a:r>
                        <a:rPr lang="vi-VN" sz="1400" b="1" kern="1200" dirty="0">
                          <a:solidFill>
                            <a:schemeClr val="lt1"/>
                          </a:solidFill>
                          <a:effectLst/>
                          <a:latin typeface="Arimo" panose="020B0604020202020204" charset="0"/>
                          <a:ea typeface="Arimo" panose="020B0604020202020204" charset="0"/>
                          <a:cs typeface="Arimo" panose="020B0604020202020204" charset="0"/>
                        </a:rPr>
                        <a:t>)</a:t>
                      </a:r>
                    </a:p>
                    <a:p>
                      <a:r>
                        <a:rPr lang="vi-VN" sz="1400" b="1" kern="1200" dirty="0">
                          <a:solidFill>
                            <a:schemeClr val="lt1"/>
                          </a:solidFill>
                          <a:effectLst/>
                          <a:latin typeface="Arimo" panose="020B0604020202020204" charset="0"/>
                          <a:ea typeface="Arimo" panose="020B0604020202020204" charset="0"/>
                          <a:cs typeface="Arimo" panose="020B0604020202020204" charset="0"/>
                        </a:rPr>
                        <a:t>        cv2.imshow('nhận dạng Tiền Qua </a:t>
                      </a:r>
                      <a:r>
                        <a:rPr lang="vi-VN" sz="1400" b="1" kern="1200" dirty="0" err="1">
                          <a:solidFill>
                            <a:schemeClr val="lt1"/>
                          </a:solidFill>
                          <a:effectLst/>
                          <a:latin typeface="Arimo" panose="020B0604020202020204" charset="0"/>
                          <a:ea typeface="Arimo" panose="020B0604020202020204" charset="0"/>
                          <a:cs typeface="Arimo" panose="020B0604020202020204" charset="0"/>
                        </a:rPr>
                        <a:t>Camera</a:t>
                      </a:r>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frame_with_results</a:t>
                      </a:r>
                      <a:r>
                        <a:rPr lang="vi-VN" sz="1400" b="1" kern="1200" dirty="0">
                          <a:solidFill>
                            <a:schemeClr val="lt1"/>
                          </a:solidFill>
                          <a:effectLst/>
                          <a:latin typeface="Arimo" panose="020B0604020202020204" charset="0"/>
                          <a:ea typeface="Arimo" panose="020B0604020202020204" charset="0"/>
                          <a:cs typeface="Arimo" panose="020B0604020202020204" charset="0"/>
                        </a:rPr>
                        <a:t>)</a:t>
                      </a:r>
                    </a:p>
                    <a:p>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if</a:t>
                      </a:r>
                      <a:r>
                        <a:rPr lang="vi-VN" sz="1400" b="1" kern="1200" dirty="0">
                          <a:solidFill>
                            <a:schemeClr val="lt1"/>
                          </a:solidFill>
                          <a:effectLst/>
                          <a:latin typeface="Arimo" panose="020B0604020202020204" charset="0"/>
                          <a:ea typeface="Arimo" panose="020B0604020202020204" charset="0"/>
                          <a:cs typeface="Arimo" panose="020B0604020202020204" charset="0"/>
                        </a:rPr>
                        <a:t> cv2.waitKey(1) &amp; 0xFF == </a:t>
                      </a:r>
                      <a:r>
                        <a:rPr lang="vi-VN" sz="1400" b="1" kern="1200" dirty="0" err="1">
                          <a:solidFill>
                            <a:schemeClr val="lt1"/>
                          </a:solidFill>
                          <a:effectLst/>
                          <a:latin typeface="Arimo" panose="020B0604020202020204" charset="0"/>
                          <a:ea typeface="Arimo" panose="020B0604020202020204" charset="0"/>
                          <a:cs typeface="Arimo" panose="020B0604020202020204" charset="0"/>
                        </a:rPr>
                        <a:t>ord</a:t>
                      </a:r>
                      <a:r>
                        <a:rPr lang="vi-VN" sz="1400" b="1" kern="1200" dirty="0">
                          <a:solidFill>
                            <a:schemeClr val="lt1"/>
                          </a:solidFill>
                          <a:effectLst/>
                          <a:latin typeface="Arimo" panose="020B0604020202020204" charset="0"/>
                          <a:ea typeface="Arimo" panose="020B0604020202020204" charset="0"/>
                          <a:cs typeface="Arimo" panose="020B0604020202020204" charset="0"/>
                        </a:rPr>
                        <a:t>('q'):</a:t>
                      </a:r>
                    </a:p>
                    <a:p>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break</a:t>
                      </a:r>
                      <a:endParaRPr lang="vi-VN" sz="1400" b="1" kern="1200" dirty="0">
                        <a:solidFill>
                          <a:schemeClr val="lt1"/>
                        </a:solidFill>
                        <a:effectLst/>
                        <a:latin typeface="Arimo" panose="020B0604020202020204" charset="0"/>
                        <a:ea typeface="Arimo" panose="020B0604020202020204" charset="0"/>
                        <a:cs typeface="Arimo" panose="020B0604020202020204" charset="0"/>
                      </a:endParaRPr>
                    </a:p>
                    <a:p>
                      <a:r>
                        <a:rPr lang="vi-VN" sz="1400" b="1" kern="1200" dirty="0">
                          <a:solidFill>
                            <a:schemeClr val="lt1"/>
                          </a:solidFill>
                          <a:effectLst/>
                          <a:latin typeface="Arimo" panose="020B0604020202020204" charset="0"/>
                          <a:ea typeface="Arimo" panose="020B0604020202020204" charset="0"/>
                          <a:cs typeface="Arimo" panose="020B0604020202020204" charset="0"/>
                        </a:rPr>
                        <a:t>    </a:t>
                      </a:r>
                      <a:r>
                        <a:rPr lang="vi-VN" sz="1400" b="1" kern="1200" dirty="0" err="1">
                          <a:solidFill>
                            <a:schemeClr val="lt1"/>
                          </a:solidFill>
                          <a:effectLst/>
                          <a:latin typeface="Arimo" panose="020B0604020202020204" charset="0"/>
                          <a:ea typeface="Arimo" panose="020B0604020202020204" charset="0"/>
                          <a:cs typeface="Arimo" panose="020B0604020202020204" charset="0"/>
                        </a:rPr>
                        <a:t>cap.release</a:t>
                      </a:r>
                      <a:r>
                        <a:rPr lang="vi-VN" sz="1400" b="1" kern="1200" dirty="0">
                          <a:solidFill>
                            <a:schemeClr val="lt1"/>
                          </a:solidFill>
                          <a:effectLst/>
                          <a:latin typeface="Arimo" panose="020B0604020202020204" charset="0"/>
                          <a:ea typeface="Arimo" panose="020B0604020202020204" charset="0"/>
                          <a:cs typeface="Arimo" panose="020B0604020202020204" charset="0"/>
                        </a:rPr>
                        <a:t>()</a:t>
                      </a:r>
                    </a:p>
                    <a:p>
                      <a:r>
                        <a:rPr lang="vi-VN" sz="1400" b="1" kern="1200" dirty="0">
                          <a:solidFill>
                            <a:schemeClr val="lt1"/>
                          </a:solidFill>
                          <a:effectLst/>
                          <a:latin typeface="Arimo" panose="020B0604020202020204" charset="0"/>
                          <a:ea typeface="Arimo" panose="020B0604020202020204" charset="0"/>
                          <a:cs typeface="Arimo" panose="020B0604020202020204" charset="0"/>
                        </a:rPr>
                        <a:t>    cv2.destroyAllWindows()</a:t>
                      </a:r>
                      <a:endParaRPr lang="vi-VN" sz="1400" dirty="0">
                        <a:latin typeface="Arimo" panose="020B0604020202020204" charset="0"/>
                        <a:ea typeface="Arimo" panose="020B0604020202020204" charset="0"/>
                        <a:cs typeface="Arimo" panose="020B060402020202020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49813086"/>
                  </a:ext>
                </a:extLst>
              </a:tr>
            </a:tbl>
          </a:graphicData>
        </a:graphic>
      </p:graphicFrame>
      <p:pic>
        <p:nvPicPr>
          <p:cNvPr id="42" name="Hình ảnh 41">
            <a:extLst>
              <a:ext uri="{FF2B5EF4-FFF2-40B4-BE49-F238E27FC236}">
                <a16:creationId xmlns:a16="http://schemas.microsoft.com/office/drawing/2014/main" id="{4810277E-E102-34AD-2A03-A056D5FB6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0094" y="1398777"/>
            <a:ext cx="3500228" cy="3008209"/>
          </a:xfrm>
          <a:prstGeom prst="rect">
            <a:avLst/>
          </a:prstGeom>
        </p:spPr>
      </p:pic>
      <p:pic>
        <p:nvPicPr>
          <p:cNvPr id="44" name="Hình ảnh 43">
            <a:extLst>
              <a:ext uri="{FF2B5EF4-FFF2-40B4-BE49-F238E27FC236}">
                <a16:creationId xmlns:a16="http://schemas.microsoft.com/office/drawing/2014/main" id="{E8550AFE-AABA-A1D0-7BA7-2F5F6EE87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4192" y="5643050"/>
            <a:ext cx="3286744" cy="3495750"/>
          </a:xfrm>
          <a:prstGeom prst="rect">
            <a:avLst/>
          </a:prstGeom>
        </p:spPr>
      </p:pic>
      <p:pic>
        <p:nvPicPr>
          <p:cNvPr id="46" name="Hình ảnh 45">
            <a:extLst>
              <a:ext uri="{FF2B5EF4-FFF2-40B4-BE49-F238E27FC236}">
                <a16:creationId xmlns:a16="http://schemas.microsoft.com/office/drawing/2014/main" id="{E0BC6375-911A-4214-0310-ED50915DFACC}"/>
              </a:ext>
            </a:extLst>
          </p:cNvPr>
          <p:cNvPicPr>
            <a:picLocks noChangeAspect="1"/>
          </p:cNvPicPr>
          <p:nvPr/>
        </p:nvPicPr>
        <p:blipFill rotWithShape="1">
          <a:blip r:embed="rId5">
            <a:extLst>
              <a:ext uri="{28A0092B-C50C-407E-A947-70E740481C1C}">
                <a14:useLocalDpi xmlns:a14="http://schemas.microsoft.com/office/drawing/2010/main" val="0"/>
              </a:ext>
            </a:extLst>
          </a:blip>
          <a:srcRect l="6822" t="10236" r="11438" b="24000"/>
          <a:stretch/>
        </p:blipFill>
        <p:spPr>
          <a:xfrm>
            <a:off x="2992397" y="5796966"/>
            <a:ext cx="4665066" cy="32765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arn(inVertical)">
                                      <p:cBhvr>
                                        <p:cTn id="19" dur="500"/>
                                        <p:tgtEl>
                                          <p:spTgt spid="38"/>
                                        </p:tgtEl>
                                      </p:cBhvr>
                                    </p:animEffect>
                                  </p:childTnLst>
                                </p:cTn>
                              </p:par>
                              <p:par>
                                <p:cTn id="20" presetID="16" presetClass="entr" presetSubtype="21"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arn(inVertical)">
                                      <p:cBhvr>
                                        <p:cTn id="27" dur="500"/>
                                        <p:tgtEl>
                                          <p:spTgt spid="42"/>
                                        </p:tgtEl>
                                      </p:cBhvr>
                                    </p:animEffect>
                                  </p:childTnLst>
                                </p:cTn>
                              </p:par>
                              <p:par>
                                <p:cTn id="28" presetID="16" presetClass="entr" presetSubtype="21"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1000"/>
                                        <p:tgtEl>
                                          <p:spTgt spid="44"/>
                                        </p:tgtEl>
                                      </p:cBhvr>
                                    </p:animEffect>
                                    <p:anim calcmode="lin" valueType="num">
                                      <p:cBhvr>
                                        <p:cTn id="36" dur="1000" fill="hold"/>
                                        <p:tgtEl>
                                          <p:spTgt spid="44"/>
                                        </p:tgtEl>
                                        <p:attrNameLst>
                                          <p:attrName>ppt_x</p:attrName>
                                        </p:attrNameLst>
                                      </p:cBhvr>
                                      <p:tavLst>
                                        <p:tav tm="0">
                                          <p:val>
                                            <p:strVal val="#ppt_x"/>
                                          </p:val>
                                        </p:tav>
                                        <p:tav tm="100000">
                                          <p:val>
                                            <p:strVal val="#ppt_x"/>
                                          </p:val>
                                        </p:tav>
                                      </p:tavLst>
                                    </p:anim>
                                    <p:anim calcmode="lin" valueType="num">
                                      <p:cBhvr>
                                        <p:cTn id="37" dur="1000" fill="hold"/>
                                        <p:tgtEl>
                                          <p:spTgt spid="44"/>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1000" fill="hold"/>
                                        <p:tgtEl>
                                          <p:spTgt spid="8"/>
                                        </p:tgtEl>
                                        <p:attrNameLst>
                                          <p:attrName>ppt_w</p:attrName>
                                        </p:attrNameLst>
                                      </p:cBhvr>
                                      <p:tavLst>
                                        <p:tav tm="0">
                                          <p:val>
                                            <p:fltVal val="0"/>
                                          </p:val>
                                        </p:tav>
                                        <p:tav tm="100000">
                                          <p:val>
                                            <p:strVal val="#ppt_w"/>
                                          </p:val>
                                        </p:tav>
                                      </p:tavLst>
                                    </p:anim>
                                    <p:anim calcmode="lin" valueType="num">
                                      <p:cBhvr>
                                        <p:cTn id="48" dur="1000" fill="hold"/>
                                        <p:tgtEl>
                                          <p:spTgt spid="8"/>
                                        </p:tgtEl>
                                        <p:attrNameLst>
                                          <p:attrName>ppt_h</p:attrName>
                                        </p:attrNameLst>
                                      </p:cBhvr>
                                      <p:tavLst>
                                        <p:tav tm="0">
                                          <p:val>
                                            <p:fltVal val="0"/>
                                          </p:val>
                                        </p:tav>
                                        <p:tav tm="100000">
                                          <p:val>
                                            <p:strVal val="#ppt_h"/>
                                          </p:val>
                                        </p:tav>
                                      </p:tavLst>
                                    </p:anim>
                                    <p:anim calcmode="lin" valueType="num">
                                      <p:cBhvr>
                                        <p:cTn id="49" dur="1000" fill="hold"/>
                                        <p:tgtEl>
                                          <p:spTgt spid="8"/>
                                        </p:tgtEl>
                                        <p:attrNameLst>
                                          <p:attrName>style.rotation</p:attrName>
                                        </p:attrNameLst>
                                      </p:cBhvr>
                                      <p:tavLst>
                                        <p:tav tm="0">
                                          <p:val>
                                            <p:fltVal val="90"/>
                                          </p:val>
                                        </p:tav>
                                        <p:tav tm="100000">
                                          <p:val>
                                            <p:fltVal val="0"/>
                                          </p:val>
                                        </p:tav>
                                      </p:tavLst>
                                    </p:anim>
                                    <p:animEffect transition="in" filter="fade">
                                      <p:cBhvr>
                                        <p:cTn id="50" dur="1000"/>
                                        <p:tgtEl>
                                          <p:spTgt spid="8"/>
                                        </p:tgtEl>
                                      </p:cBhvr>
                                    </p:animEffect>
                                  </p:childTnLst>
                                </p:cTn>
                              </p:par>
                              <p:par>
                                <p:cTn id="51" presetID="3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1000" fill="hold"/>
                                        <p:tgtEl>
                                          <p:spTgt spid="27"/>
                                        </p:tgtEl>
                                        <p:attrNameLst>
                                          <p:attrName>ppt_w</p:attrName>
                                        </p:attrNameLst>
                                      </p:cBhvr>
                                      <p:tavLst>
                                        <p:tav tm="0">
                                          <p:val>
                                            <p:fltVal val="0"/>
                                          </p:val>
                                        </p:tav>
                                        <p:tav tm="100000">
                                          <p:val>
                                            <p:strVal val="#ppt_w"/>
                                          </p:val>
                                        </p:tav>
                                      </p:tavLst>
                                    </p:anim>
                                    <p:anim calcmode="lin" valueType="num">
                                      <p:cBhvr>
                                        <p:cTn id="54" dur="1000" fill="hold"/>
                                        <p:tgtEl>
                                          <p:spTgt spid="27"/>
                                        </p:tgtEl>
                                        <p:attrNameLst>
                                          <p:attrName>ppt_h</p:attrName>
                                        </p:attrNameLst>
                                      </p:cBhvr>
                                      <p:tavLst>
                                        <p:tav tm="0">
                                          <p:val>
                                            <p:fltVal val="0"/>
                                          </p:val>
                                        </p:tav>
                                        <p:tav tm="100000">
                                          <p:val>
                                            <p:strVal val="#ppt_h"/>
                                          </p:val>
                                        </p:tav>
                                      </p:tavLst>
                                    </p:anim>
                                    <p:anim calcmode="lin" valueType="num">
                                      <p:cBhvr>
                                        <p:cTn id="55" dur="1000" fill="hold"/>
                                        <p:tgtEl>
                                          <p:spTgt spid="27"/>
                                        </p:tgtEl>
                                        <p:attrNameLst>
                                          <p:attrName>style.rotation</p:attrName>
                                        </p:attrNameLst>
                                      </p:cBhvr>
                                      <p:tavLst>
                                        <p:tav tm="0">
                                          <p:val>
                                            <p:fltVal val="90"/>
                                          </p:val>
                                        </p:tav>
                                        <p:tav tm="100000">
                                          <p:val>
                                            <p:fltVal val="0"/>
                                          </p:val>
                                        </p:tav>
                                      </p:tavLst>
                                    </p:anim>
                                    <p:animEffect transition="in" filter="fade">
                                      <p:cBhvr>
                                        <p:cTn id="56" dur="10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circle(in)">
                                      <p:cBhvr>
                                        <p:cTn id="61" dur="2000"/>
                                        <p:tgtEl>
                                          <p:spTgt spid="46"/>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circle(in)">
                                      <p:cBhvr>
                                        <p:cTn id="6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1232879"/>
            <a:ext cx="13487400" cy="4249303"/>
            <a:chOff x="0" y="0"/>
            <a:chExt cx="5866995" cy="4965700"/>
          </a:xfrm>
        </p:grpSpPr>
        <p:sp>
          <p:nvSpPr>
            <p:cNvPr id="3" name="Freeform 3"/>
            <p:cNvSpPr/>
            <p:nvPr/>
          </p:nvSpPr>
          <p:spPr>
            <a:xfrm>
              <a:off x="0" y="0"/>
              <a:ext cx="5866995" cy="4965700"/>
            </a:xfrm>
            <a:custGeom>
              <a:avLst/>
              <a:gdLst/>
              <a:ahLst/>
              <a:cxnLst/>
              <a:rect l="l" t="t" r="r" b="b"/>
              <a:pathLst>
                <a:path w="5866995" h="4965700">
                  <a:moveTo>
                    <a:pt x="5866995" y="0"/>
                  </a:moveTo>
                  <a:lnTo>
                    <a:pt x="5866995" y="4965700"/>
                  </a:lnTo>
                  <a:lnTo>
                    <a:pt x="896620" y="4965700"/>
                  </a:lnTo>
                  <a:lnTo>
                    <a:pt x="896620" y="3385820"/>
                  </a:lnTo>
                  <a:lnTo>
                    <a:pt x="0" y="2487930"/>
                  </a:lnTo>
                  <a:lnTo>
                    <a:pt x="896620" y="1591310"/>
                  </a:lnTo>
                  <a:lnTo>
                    <a:pt x="896620" y="0"/>
                  </a:lnTo>
                  <a:lnTo>
                    <a:pt x="5866995" y="0"/>
                  </a:lnTo>
                  <a:close/>
                </a:path>
              </a:pathLst>
            </a:custGeom>
            <a:solidFill>
              <a:schemeClr val="accent1"/>
            </a:solidFill>
          </p:spPr>
          <p:txBody>
            <a:bodyPr/>
            <a:lstStyle/>
            <a:p>
              <a:endParaRPr lang="vi-VN" dirty="0"/>
            </a:p>
          </p:txBody>
        </p:sp>
      </p:grpSp>
      <p:grpSp>
        <p:nvGrpSpPr>
          <p:cNvPr id="4" name="Group 4"/>
          <p:cNvGrpSpPr/>
          <p:nvPr/>
        </p:nvGrpSpPr>
        <p:grpSpPr>
          <a:xfrm rot="-5400000">
            <a:off x="13903635" y="1427958"/>
            <a:ext cx="4501530" cy="3810000"/>
            <a:chOff x="0" y="0"/>
            <a:chExt cx="5866995" cy="4965700"/>
          </a:xfrm>
        </p:grpSpPr>
        <p:sp>
          <p:nvSpPr>
            <p:cNvPr id="5" name="Freeform 5"/>
            <p:cNvSpPr/>
            <p:nvPr/>
          </p:nvSpPr>
          <p:spPr>
            <a:xfrm>
              <a:off x="0" y="0"/>
              <a:ext cx="5866995" cy="4965700"/>
            </a:xfrm>
            <a:custGeom>
              <a:avLst/>
              <a:gdLst/>
              <a:ahLst/>
              <a:cxnLst/>
              <a:rect l="l" t="t" r="r" b="b"/>
              <a:pathLst>
                <a:path w="5866995" h="4965700">
                  <a:moveTo>
                    <a:pt x="5866995" y="0"/>
                  </a:moveTo>
                  <a:lnTo>
                    <a:pt x="5866995" y="4965700"/>
                  </a:lnTo>
                  <a:lnTo>
                    <a:pt x="896620" y="4965700"/>
                  </a:lnTo>
                  <a:lnTo>
                    <a:pt x="896620" y="3385820"/>
                  </a:lnTo>
                  <a:lnTo>
                    <a:pt x="0" y="2487930"/>
                  </a:lnTo>
                  <a:lnTo>
                    <a:pt x="896620" y="1591310"/>
                  </a:lnTo>
                  <a:lnTo>
                    <a:pt x="896620" y="0"/>
                  </a:lnTo>
                  <a:lnTo>
                    <a:pt x="5866995" y="0"/>
                  </a:lnTo>
                  <a:close/>
                </a:path>
              </a:pathLst>
            </a:custGeom>
            <a:solidFill>
              <a:srgbClr val="37C9EF"/>
            </a:solidFill>
          </p:spPr>
        </p:sp>
      </p:grpSp>
      <p:grpSp>
        <p:nvGrpSpPr>
          <p:cNvPr id="6" name="Group 6"/>
          <p:cNvGrpSpPr/>
          <p:nvPr/>
        </p:nvGrpSpPr>
        <p:grpSpPr>
          <a:xfrm>
            <a:off x="13557870" y="5583335"/>
            <a:ext cx="4501530" cy="3810000"/>
            <a:chOff x="0" y="0"/>
            <a:chExt cx="5866995" cy="4965700"/>
          </a:xfrm>
        </p:grpSpPr>
        <p:sp>
          <p:nvSpPr>
            <p:cNvPr id="7" name="Freeform 7"/>
            <p:cNvSpPr/>
            <p:nvPr/>
          </p:nvSpPr>
          <p:spPr>
            <a:xfrm>
              <a:off x="0" y="0"/>
              <a:ext cx="5866995" cy="4965700"/>
            </a:xfrm>
            <a:custGeom>
              <a:avLst/>
              <a:gdLst/>
              <a:ahLst/>
              <a:cxnLst/>
              <a:rect l="l" t="t" r="r" b="b"/>
              <a:pathLst>
                <a:path w="5866995" h="4965700">
                  <a:moveTo>
                    <a:pt x="5866995" y="0"/>
                  </a:moveTo>
                  <a:lnTo>
                    <a:pt x="5866995" y="4965700"/>
                  </a:lnTo>
                  <a:lnTo>
                    <a:pt x="896620" y="4965700"/>
                  </a:lnTo>
                  <a:lnTo>
                    <a:pt x="896620" y="3385820"/>
                  </a:lnTo>
                  <a:lnTo>
                    <a:pt x="0" y="2487930"/>
                  </a:lnTo>
                  <a:lnTo>
                    <a:pt x="896620" y="1591310"/>
                  </a:lnTo>
                  <a:lnTo>
                    <a:pt x="896620" y="0"/>
                  </a:lnTo>
                  <a:lnTo>
                    <a:pt x="5866995" y="0"/>
                  </a:lnTo>
                  <a:close/>
                </a:path>
              </a:pathLst>
            </a:custGeom>
            <a:solidFill>
              <a:srgbClr val="3EDAD8"/>
            </a:solidFill>
          </p:spPr>
        </p:sp>
      </p:grpSp>
      <p:grpSp>
        <p:nvGrpSpPr>
          <p:cNvPr id="8" name="Group 8"/>
          <p:cNvGrpSpPr/>
          <p:nvPr/>
        </p:nvGrpSpPr>
        <p:grpSpPr>
          <a:xfrm>
            <a:off x="9144000" y="5583335"/>
            <a:ext cx="4501530" cy="3810000"/>
            <a:chOff x="-6817703" y="-1008076"/>
            <a:chExt cx="5866995" cy="4965700"/>
          </a:xfrm>
        </p:grpSpPr>
        <p:sp>
          <p:nvSpPr>
            <p:cNvPr id="9" name="Freeform 9"/>
            <p:cNvSpPr/>
            <p:nvPr/>
          </p:nvSpPr>
          <p:spPr>
            <a:xfrm>
              <a:off x="-6817703" y="-1008076"/>
              <a:ext cx="5866995" cy="4965700"/>
            </a:xfrm>
            <a:custGeom>
              <a:avLst/>
              <a:gdLst/>
              <a:ahLst/>
              <a:cxnLst/>
              <a:rect l="l" t="t" r="r" b="b"/>
              <a:pathLst>
                <a:path w="5866995" h="4965700">
                  <a:moveTo>
                    <a:pt x="5866995" y="0"/>
                  </a:moveTo>
                  <a:lnTo>
                    <a:pt x="5866995" y="4965700"/>
                  </a:lnTo>
                  <a:lnTo>
                    <a:pt x="896620" y="4965700"/>
                  </a:lnTo>
                  <a:lnTo>
                    <a:pt x="896620" y="3385820"/>
                  </a:lnTo>
                  <a:lnTo>
                    <a:pt x="0" y="2487930"/>
                  </a:lnTo>
                  <a:lnTo>
                    <a:pt x="896620" y="1591310"/>
                  </a:lnTo>
                  <a:lnTo>
                    <a:pt x="896620" y="0"/>
                  </a:lnTo>
                  <a:lnTo>
                    <a:pt x="5866995" y="0"/>
                  </a:lnTo>
                  <a:close/>
                </a:path>
              </a:pathLst>
            </a:custGeom>
            <a:solidFill>
              <a:srgbClr val="86EAE9"/>
            </a:solidFill>
          </p:spPr>
          <p:txBody>
            <a:bodyPr/>
            <a:lstStyle/>
            <a:p>
              <a:endParaRPr lang="vi-VN" dirty="0"/>
            </a:p>
          </p:txBody>
        </p:sp>
      </p:grpSp>
      <p:sp>
        <p:nvSpPr>
          <p:cNvPr id="10" name="AutoShape 10"/>
          <p:cNvSpPr/>
          <p:nvPr/>
        </p:nvSpPr>
        <p:spPr>
          <a:xfrm>
            <a:off x="762000" y="5629898"/>
            <a:ext cx="8382000" cy="3810000"/>
          </a:xfrm>
          <a:prstGeom prst="rect">
            <a:avLst/>
          </a:prstGeom>
          <a:solidFill>
            <a:srgbClr val="FFFFFF"/>
          </a:solidFill>
        </p:spPr>
        <p:txBody>
          <a:bodyPr/>
          <a:lstStyle/>
          <a:p>
            <a:endParaRPr lang="vi-VN" dirty="0"/>
          </a:p>
        </p:txBody>
      </p:sp>
      <p:sp>
        <p:nvSpPr>
          <p:cNvPr id="11" name="AutoShape 11"/>
          <p:cNvSpPr/>
          <p:nvPr/>
        </p:nvSpPr>
        <p:spPr>
          <a:xfrm>
            <a:off x="0" y="1"/>
            <a:ext cx="8009503" cy="1167435"/>
          </a:xfrm>
          <a:prstGeom prst="rect">
            <a:avLst/>
          </a:prstGeom>
          <a:solidFill>
            <a:srgbClr val="13538A"/>
          </a:solidFill>
        </p:spPr>
      </p:sp>
      <p:grpSp>
        <p:nvGrpSpPr>
          <p:cNvPr id="12" name="Group 12"/>
          <p:cNvGrpSpPr/>
          <p:nvPr/>
        </p:nvGrpSpPr>
        <p:grpSpPr>
          <a:xfrm>
            <a:off x="36616" y="265253"/>
            <a:ext cx="7751496" cy="1135430"/>
            <a:chOff x="0" y="-40640"/>
            <a:chExt cx="7136437" cy="1513907"/>
          </a:xfrm>
        </p:grpSpPr>
        <p:sp>
          <p:nvSpPr>
            <p:cNvPr id="13" name="TextBox 13"/>
            <p:cNvSpPr txBox="1"/>
            <p:nvPr/>
          </p:nvSpPr>
          <p:spPr>
            <a:xfrm>
              <a:off x="0" y="-40640"/>
              <a:ext cx="7136437" cy="752941"/>
            </a:xfrm>
            <a:prstGeom prst="rect">
              <a:avLst/>
            </a:prstGeom>
          </p:spPr>
          <p:txBody>
            <a:bodyPr lIns="0" tIns="0" rIns="0" bIns="0" rtlCol="0" anchor="t">
              <a:spAutoFit/>
            </a:bodyPr>
            <a:lstStyle/>
            <a:p>
              <a:pPr algn="ctr">
                <a:lnSpc>
                  <a:spcPts val="4680"/>
                </a:lnSpc>
              </a:pPr>
              <a:r>
                <a:rPr lang="en-US" sz="3600" spc="107" dirty="0" err="1">
                  <a:solidFill>
                    <a:srgbClr val="FFFFFF"/>
                  </a:solidFill>
                  <a:latin typeface="Clear Sans Bold"/>
                </a:rPr>
                <a:t>nhận</a:t>
              </a:r>
              <a:r>
                <a:rPr lang="en-US" sz="3600" spc="107" dirty="0">
                  <a:solidFill>
                    <a:srgbClr val="FFFFFF"/>
                  </a:solidFill>
                  <a:latin typeface="Clear Sans Bold"/>
                </a:rPr>
                <a:t> </a:t>
              </a:r>
              <a:r>
                <a:rPr lang="en-US" sz="3600" spc="107" dirty="0" err="1">
                  <a:solidFill>
                    <a:srgbClr val="FFFFFF"/>
                  </a:solidFill>
                  <a:latin typeface="Clear Sans Bold"/>
                </a:rPr>
                <a:t>dạng</a:t>
              </a:r>
              <a:r>
                <a:rPr lang="en-US" sz="3600" spc="107" dirty="0">
                  <a:solidFill>
                    <a:srgbClr val="FFFFFF"/>
                  </a:solidFill>
                  <a:latin typeface="Clear Sans Bold"/>
                </a:rPr>
                <a:t> Qua </a:t>
              </a:r>
              <a:r>
                <a:rPr lang="en-US" sz="3600" spc="107" dirty="0" err="1">
                  <a:solidFill>
                    <a:srgbClr val="FFFFFF"/>
                  </a:solidFill>
                  <a:latin typeface="Clear Sans Bold"/>
                </a:rPr>
                <a:t>Hình</a:t>
              </a:r>
              <a:r>
                <a:rPr lang="en-US" sz="3600" spc="107" dirty="0">
                  <a:solidFill>
                    <a:srgbClr val="FFFFFF"/>
                  </a:solidFill>
                  <a:latin typeface="Clear Sans Bold"/>
                </a:rPr>
                <a:t> </a:t>
              </a:r>
              <a:r>
                <a:rPr lang="en-US" sz="3600" spc="107" dirty="0" err="1">
                  <a:solidFill>
                    <a:srgbClr val="FFFFFF"/>
                  </a:solidFill>
                  <a:latin typeface="Clear Sans Bold"/>
                </a:rPr>
                <a:t>Ảnh</a:t>
              </a:r>
              <a:endParaRPr lang="en-US" sz="3600" spc="107" dirty="0">
                <a:solidFill>
                  <a:srgbClr val="FFFFFF"/>
                </a:solidFill>
                <a:latin typeface="Clear Sans Bold"/>
              </a:endParaRPr>
            </a:p>
          </p:txBody>
        </p:sp>
        <p:sp>
          <p:nvSpPr>
            <p:cNvPr id="14" name="TextBox 14"/>
            <p:cNvSpPr txBox="1"/>
            <p:nvPr/>
          </p:nvSpPr>
          <p:spPr>
            <a:xfrm>
              <a:off x="0" y="910378"/>
              <a:ext cx="7136437" cy="562889"/>
            </a:xfrm>
            <a:prstGeom prst="rect">
              <a:avLst/>
            </a:prstGeom>
          </p:spPr>
          <p:txBody>
            <a:bodyPr lIns="0" tIns="0" rIns="0" bIns="0" rtlCol="0" anchor="t">
              <a:spAutoFit/>
            </a:bodyPr>
            <a:lstStyle/>
            <a:p>
              <a:pPr algn="ctr">
                <a:lnSpc>
                  <a:spcPts val="3640"/>
                </a:lnSpc>
              </a:pPr>
              <a:endParaRPr lang="en-US" sz="2600" spc="130" dirty="0">
                <a:solidFill>
                  <a:srgbClr val="FFFFFF"/>
                </a:solidFill>
                <a:latin typeface="Arimo"/>
              </a:endParaRPr>
            </a:p>
          </p:txBody>
        </p:sp>
      </p:grpSp>
      <p:pic>
        <p:nvPicPr>
          <p:cNvPr id="42" name="Hình ảnh 41">
            <a:extLst>
              <a:ext uri="{FF2B5EF4-FFF2-40B4-BE49-F238E27FC236}">
                <a16:creationId xmlns:a16="http://schemas.microsoft.com/office/drawing/2014/main" id="{4810277E-E102-34AD-2A03-A056D5FB6B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404286" y="1567678"/>
            <a:ext cx="3500228" cy="2896740"/>
          </a:xfrm>
          <a:prstGeom prst="rect">
            <a:avLst/>
          </a:prstGeom>
        </p:spPr>
      </p:pic>
      <p:pic>
        <p:nvPicPr>
          <p:cNvPr id="44" name="Hình ảnh 43">
            <a:extLst>
              <a:ext uri="{FF2B5EF4-FFF2-40B4-BE49-F238E27FC236}">
                <a16:creationId xmlns:a16="http://schemas.microsoft.com/office/drawing/2014/main" id="{E8550AFE-AABA-A1D0-7BA7-2F5F6EE877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40129" y="5787023"/>
            <a:ext cx="3242026" cy="3495750"/>
          </a:xfrm>
          <a:prstGeom prst="rect">
            <a:avLst/>
          </a:prstGeom>
        </p:spPr>
      </p:pic>
      <p:pic>
        <p:nvPicPr>
          <p:cNvPr id="46" name="Hình ảnh 45">
            <a:extLst>
              <a:ext uri="{FF2B5EF4-FFF2-40B4-BE49-F238E27FC236}">
                <a16:creationId xmlns:a16="http://schemas.microsoft.com/office/drawing/2014/main" id="{E0BC6375-911A-4214-0310-ED50915DFACC}"/>
              </a:ext>
            </a:extLst>
          </p:cNvPr>
          <p:cNvPicPr>
            <a:picLocks noChangeAspect="1"/>
          </p:cNvPicPr>
          <p:nvPr/>
        </p:nvPicPr>
        <p:blipFill>
          <a:blip r:embed="rId4">
            <a:extLst>
              <a:ext uri="{28A0092B-C50C-407E-A947-70E740481C1C}">
                <a14:useLocalDpi xmlns:a14="http://schemas.microsoft.com/office/drawing/2010/main" val="0"/>
              </a:ext>
            </a:extLst>
          </a:blip>
          <a:srcRect t="16189" b="16189"/>
          <a:stretch/>
        </p:blipFill>
        <p:spPr>
          <a:xfrm>
            <a:off x="1066799" y="6062218"/>
            <a:ext cx="7696201" cy="3220555"/>
          </a:xfrm>
          <a:prstGeom prst="rect">
            <a:avLst/>
          </a:prstGeom>
        </p:spPr>
      </p:pic>
      <p:graphicFrame>
        <p:nvGraphicFramePr>
          <p:cNvPr id="17" name="Bảng 16">
            <a:extLst>
              <a:ext uri="{FF2B5EF4-FFF2-40B4-BE49-F238E27FC236}">
                <a16:creationId xmlns:a16="http://schemas.microsoft.com/office/drawing/2014/main" id="{9CFD50AA-F902-5DE4-8FEB-025A8A020C38}"/>
              </a:ext>
            </a:extLst>
          </p:cNvPr>
          <p:cNvGraphicFramePr>
            <a:graphicFrameLocks noGrp="1"/>
          </p:cNvGraphicFramePr>
          <p:nvPr>
            <p:extLst>
              <p:ext uri="{D42A27DB-BD31-4B8C-83A1-F6EECF244321}">
                <p14:modId xmlns:p14="http://schemas.microsoft.com/office/powerpoint/2010/main" val="1007857051"/>
              </p:ext>
            </p:extLst>
          </p:nvPr>
        </p:nvGraphicFramePr>
        <p:xfrm>
          <a:off x="838354" y="1276194"/>
          <a:ext cx="3500228" cy="4138930"/>
        </p:xfrm>
        <a:graphic>
          <a:graphicData uri="http://schemas.openxmlformats.org/drawingml/2006/table">
            <a:tbl>
              <a:tblPr firstRow="1" bandRow="1">
                <a:tableStyleId>{5C22544A-7EE6-4342-B048-85BDC9FD1C3A}</a:tableStyleId>
              </a:tblPr>
              <a:tblGrid>
                <a:gridCol w="3500228">
                  <a:extLst>
                    <a:ext uri="{9D8B030D-6E8A-4147-A177-3AD203B41FA5}">
                      <a16:colId xmlns:a16="http://schemas.microsoft.com/office/drawing/2014/main" val="2644380090"/>
                    </a:ext>
                  </a:extLst>
                </a:gridCol>
              </a:tblGrid>
              <a:tr h="4138930">
                <a:tc>
                  <a:txBody>
                    <a:bodyPr/>
                    <a:lstStyle/>
                    <a:p>
                      <a:r>
                        <a:rPr lang="vi-VN" sz="1200" b="1" kern="1200" dirty="0">
                          <a:solidFill>
                            <a:schemeClr val="lt1"/>
                          </a:solidFill>
                          <a:effectLst/>
                          <a:latin typeface="+mn-lt"/>
                          <a:ea typeface="+mn-ea"/>
                          <a:cs typeface="+mn-cs"/>
                        </a:rPr>
                        <a:t># Hàm để mở ảnh</a:t>
                      </a:r>
                    </a:p>
                    <a:p>
                      <a:r>
                        <a:rPr lang="vi-VN" sz="1200" b="1" kern="1200" dirty="0" err="1">
                          <a:solidFill>
                            <a:schemeClr val="lt1"/>
                          </a:solidFill>
                          <a:effectLst/>
                          <a:latin typeface="+mn-lt"/>
                          <a:ea typeface="+mn-ea"/>
                          <a:cs typeface="+mn-cs"/>
                        </a:rPr>
                        <a:t>def</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open_image</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image_path</a:t>
                      </a:r>
                      <a:r>
                        <a:rPr lang="vi-VN" sz="1200" b="1" kern="1200" dirty="0">
                          <a:solidFill>
                            <a:schemeClr val="lt1"/>
                          </a:solidFill>
                          <a:effectLst/>
                          <a:latin typeface="+mn-lt"/>
                          <a:ea typeface="+mn-ea"/>
                          <a:cs typeface="+mn-cs"/>
                        </a:rPr>
                        <a:t> = </a:t>
                      </a:r>
                      <a:r>
                        <a:rPr lang="vi-VN" sz="1200" b="1" kern="1200" dirty="0" err="1">
                          <a:solidFill>
                            <a:schemeClr val="lt1"/>
                          </a:solidFill>
                          <a:effectLst/>
                          <a:latin typeface="+mn-lt"/>
                          <a:ea typeface="+mn-ea"/>
                          <a:cs typeface="+mn-cs"/>
                        </a:rPr>
                        <a:t>filedialog.askopenfilename</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if</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image_path</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 = cv2.imread(</a:t>
                      </a:r>
                      <a:r>
                        <a:rPr lang="vi-VN" sz="1200" b="1" kern="1200" dirty="0" err="1">
                          <a:solidFill>
                            <a:schemeClr val="lt1"/>
                          </a:solidFill>
                          <a:effectLst/>
                          <a:latin typeface="+mn-lt"/>
                          <a:ea typeface="+mn-ea"/>
                          <a:cs typeface="+mn-cs"/>
                        </a:rPr>
                        <a:t>image_path</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show_image</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img_label_left</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results</a:t>
                      </a:r>
                      <a:r>
                        <a:rPr lang="vi-VN" sz="1200" b="1" kern="1200" dirty="0">
                          <a:solidFill>
                            <a:schemeClr val="lt1"/>
                          </a:solidFill>
                          <a:effectLst/>
                          <a:latin typeface="+mn-lt"/>
                          <a:ea typeface="+mn-ea"/>
                          <a:cs typeface="+mn-cs"/>
                        </a:rPr>
                        <a:t> = </a:t>
                      </a:r>
                      <a:r>
                        <a:rPr lang="vi-VN" sz="1200" b="1" kern="1200" dirty="0" err="1">
                          <a:solidFill>
                            <a:schemeClr val="lt1"/>
                          </a:solidFill>
                          <a:effectLst/>
                          <a:latin typeface="+mn-lt"/>
                          <a:ea typeface="+mn-ea"/>
                          <a:cs typeface="+mn-cs"/>
                        </a:rPr>
                        <a:t>recognize_currency</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show_image_with_results</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results</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p>
                    <a:p>
                      <a:r>
                        <a:rPr lang="vi-VN" sz="1200" b="1" kern="1200" dirty="0">
                          <a:solidFill>
                            <a:schemeClr val="lt1"/>
                          </a:solidFill>
                          <a:effectLst/>
                          <a:latin typeface="+mn-lt"/>
                          <a:ea typeface="+mn-ea"/>
                          <a:cs typeface="+mn-cs"/>
                        </a:rPr>
                        <a:t># Hàm để hiển thị ảnh gốc</a:t>
                      </a:r>
                    </a:p>
                    <a:p>
                      <a:r>
                        <a:rPr lang="vi-VN" sz="1200" b="1" kern="1200" dirty="0" err="1">
                          <a:solidFill>
                            <a:schemeClr val="lt1"/>
                          </a:solidFill>
                          <a:effectLst/>
                          <a:latin typeface="+mn-lt"/>
                          <a:ea typeface="+mn-ea"/>
                          <a:cs typeface="+mn-cs"/>
                        </a:rPr>
                        <a:t>def</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show_image</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label</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image_rgb</a:t>
                      </a:r>
                      <a:r>
                        <a:rPr lang="vi-VN" sz="1200" b="1" kern="1200" dirty="0">
                          <a:solidFill>
                            <a:schemeClr val="lt1"/>
                          </a:solidFill>
                          <a:effectLst/>
                          <a:latin typeface="+mn-lt"/>
                          <a:ea typeface="+mn-ea"/>
                          <a:cs typeface="+mn-cs"/>
                        </a:rPr>
                        <a:t> = cv2.cvtColor(</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 cv2.COLOR_BGR2RGB)</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pil_image</a:t>
                      </a:r>
                      <a:r>
                        <a:rPr lang="vi-VN" sz="1200" b="1" kern="1200" dirty="0">
                          <a:solidFill>
                            <a:schemeClr val="lt1"/>
                          </a:solidFill>
                          <a:effectLst/>
                          <a:latin typeface="+mn-lt"/>
                          <a:ea typeface="+mn-ea"/>
                          <a:cs typeface="+mn-cs"/>
                        </a:rPr>
                        <a:t> = </a:t>
                      </a:r>
                      <a:r>
                        <a:rPr lang="vi-VN" sz="1200" b="1" kern="1200" dirty="0" err="1">
                          <a:solidFill>
                            <a:schemeClr val="lt1"/>
                          </a:solidFill>
                          <a:effectLst/>
                          <a:latin typeface="+mn-lt"/>
                          <a:ea typeface="+mn-ea"/>
                          <a:cs typeface="+mn-cs"/>
                        </a:rPr>
                        <a:t>Image.fromarray</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image_rgb</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tk_image</a:t>
                      </a:r>
                      <a:r>
                        <a:rPr lang="vi-VN" sz="1200" b="1" kern="1200" dirty="0">
                          <a:solidFill>
                            <a:schemeClr val="lt1"/>
                          </a:solidFill>
                          <a:effectLst/>
                          <a:latin typeface="+mn-lt"/>
                          <a:ea typeface="+mn-ea"/>
                          <a:cs typeface="+mn-cs"/>
                        </a:rPr>
                        <a:t> = </a:t>
                      </a:r>
                      <a:r>
                        <a:rPr lang="vi-VN" sz="1200" b="1" kern="1200" dirty="0" err="1">
                          <a:solidFill>
                            <a:schemeClr val="lt1"/>
                          </a:solidFill>
                          <a:effectLst/>
                          <a:latin typeface="+mn-lt"/>
                          <a:ea typeface="+mn-ea"/>
                          <a:cs typeface="+mn-cs"/>
                        </a:rPr>
                        <a:t>ImageTk.PhotoImage</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pil_image</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label.config</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tk_image</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label.image</a:t>
                      </a:r>
                      <a:r>
                        <a:rPr lang="vi-VN" sz="1200" b="1" kern="1200" dirty="0">
                          <a:solidFill>
                            <a:schemeClr val="lt1"/>
                          </a:solidFill>
                          <a:effectLst/>
                          <a:latin typeface="+mn-lt"/>
                          <a:ea typeface="+mn-ea"/>
                          <a:cs typeface="+mn-cs"/>
                        </a:rPr>
                        <a:t> = </a:t>
                      </a:r>
                      <a:r>
                        <a:rPr lang="vi-VN" sz="1200" b="1" kern="1200" dirty="0" err="1">
                          <a:solidFill>
                            <a:schemeClr val="lt1"/>
                          </a:solidFill>
                          <a:effectLst/>
                          <a:latin typeface="+mn-lt"/>
                          <a:ea typeface="+mn-ea"/>
                          <a:cs typeface="+mn-cs"/>
                        </a:rPr>
                        <a:t>tk_image</a:t>
                      </a:r>
                      <a:endParaRPr lang="vi-VN" sz="1200" b="1" kern="1200" dirty="0">
                        <a:solidFill>
                          <a:schemeClr val="lt1"/>
                        </a:solidFill>
                        <a:effectLst/>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49813086"/>
                  </a:ext>
                </a:extLst>
              </a:tr>
            </a:tbl>
          </a:graphicData>
        </a:graphic>
      </p:graphicFrame>
      <p:graphicFrame>
        <p:nvGraphicFramePr>
          <p:cNvPr id="18" name="Bảng 17">
            <a:extLst>
              <a:ext uri="{FF2B5EF4-FFF2-40B4-BE49-F238E27FC236}">
                <a16:creationId xmlns:a16="http://schemas.microsoft.com/office/drawing/2014/main" id="{E4677FD7-F8CC-046F-00CA-D5261958EB76}"/>
              </a:ext>
            </a:extLst>
          </p:cNvPr>
          <p:cNvGraphicFramePr>
            <a:graphicFrameLocks noGrp="1"/>
          </p:cNvGraphicFramePr>
          <p:nvPr>
            <p:extLst>
              <p:ext uri="{D42A27DB-BD31-4B8C-83A1-F6EECF244321}">
                <p14:modId xmlns:p14="http://schemas.microsoft.com/office/powerpoint/2010/main" val="3326137062"/>
              </p:ext>
            </p:extLst>
          </p:nvPr>
        </p:nvGraphicFramePr>
        <p:xfrm>
          <a:off x="4450892" y="1697939"/>
          <a:ext cx="3337220" cy="3769353"/>
        </p:xfrm>
        <a:graphic>
          <a:graphicData uri="http://schemas.openxmlformats.org/drawingml/2006/table">
            <a:tbl>
              <a:tblPr firstRow="1" bandRow="1">
                <a:tableStyleId>{5C22544A-7EE6-4342-B048-85BDC9FD1C3A}</a:tableStyleId>
              </a:tblPr>
              <a:tblGrid>
                <a:gridCol w="3337220">
                  <a:extLst>
                    <a:ext uri="{9D8B030D-6E8A-4147-A177-3AD203B41FA5}">
                      <a16:colId xmlns:a16="http://schemas.microsoft.com/office/drawing/2014/main" val="2644380090"/>
                    </a:ext>
                  </a:extLst>
                </a:gridCol>
              </a:tblGrid>
              <a:tr h="3769353">
                <a:tc>
                  <a:txBody>
                    <a:bodyPr/>
                    <a:lstStyle/>
                    <a:p>
                      <a:r>
                        <a:rPr lang="vi-VN" sz="1200" b="1" kern="1200" dirty="0" err="1">
                          <a:solidFill>
                            <a:schemeClr val="lt1"/>
                          </a:solidFill>
                          <a:effectLst/>
                          <a:latin typeface="+mn-lt"/>
                          <a:ea typeface="+mn-ea"/>
                          <a:cs typeface="+mn-cs"/>
                        </a:rPr>
                        <a:t>def</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recognize_currency</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results</a:t>
                      </a:r>
                      <a:r>
                        <a:rPr lang="vi-VN" sz="1200" b="1" kern="1200" dirty="0">
                          <a:solidFill>
                            <a:schemeClr val="lt1"/>
                          </a:solidFill>
                          <a:effectLst/>
                          <a:latin typeface="+mn-lt"/>
                          <a:ea typeface="+mn-ea"/>
                          <a:cs typeface="+mn-cs"/>
                        </a:rPr>
                        <a:t> = </a:t>
                      </a:r>
                      <a:r>
                        <a:rPr lang="vi-VN" sz="1200" b="1" kern="1200" dirty="0" err="1">
                          <a:solidFill>
                            <a:schemeClr val="lt1"/>
                          </a:solidFill>
                          <a:effectLst/>
                          <a:latin typeface="+mn-lt"/>
                          <a:ea typeface="+mn-ea"/>
                          <a:cs typeface="+mn-cs"/>
                        </a:rPr>
                        <a:t>model</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return</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results</a:t>
                      </a:r>
                      <a:endParaRPr lang="vi-VN" sz="1200" b="1" kern="1200" dirty="0">
                        <a:solidFill>
                          <a:schemeClr val="lt1"/>
                        </a:solidFill>
                        <a:effectLst/>
                        <a:latin typeface="+mn-lt"/>
                        <a:ea typeface="+mn-ea"/>
                        <a:cs typeface="+mn-cs"/>
                      </a:endParaRPr>
                    </a:p>
                    <a:p>
                      <a:r>
                        <a:rPr lang="vi-VN" sz="1200" b="1" kern="1200" dirty="0">
                          <a:solidFill>
                            <a:schemeClr val="lt1"/>
                          </a:solidFill>
                          <a:effectLst/>
                          <a:latin typeface="+mn-lt"/>
                          <a:ea typeface="+mn-ea"/>
                          <a:cs typeface="+mn-cs"/>
                        </a:rPr>
                        <a:t> </a:t>
                      </a:r>
                    </a:p>
                    <a:p>
                      <a:r>
                        <a:rPr lang="vi-VN" sz="1200" b="1" kern="1200" dirty="0">
                          <a:solidFill>
                            <a:schemeClr val="lt1"/>
                          </a:solidFill>
                          <a:effectLst/>
                          <a:latin typeface="+mn-lt"/>
                          <a:ea typeface="+mn-ea"/>
                          <a:cs typeface="+mn-cs"/>
                        </a:rPr>
                        <a:t># Hàm để vẽ kết quả lên ảnh</a:t>
                      </a:r>
                    </a:p>
                    <a:p>
                      <a:r>
                        <a:rPr lang="vi-VN" sz="1200" b="1" kern="1200" dirty="0" err="1">
                          <a:solidFill>
                            <a:schemeClr val="lt1"/>
                          </a:solidFill>
                          <a:effectLst/>
                          <a:latin typeface="+mn-lt"/>
                          <a:ea typeface="+mn-ea"/>
                          <a:cs typeface="+mn-cs"/>
                        </a:rPr>
                        <a:t>def</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draw_results</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results</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for</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result</a:t>
                      </a:r>
                      <a:r>
                        <a:rPr lang="vi-VN" sz="1200" b="1" kern="1200" dirty="0">
                          <a:solidFill>
                            <a:schemeClr val="lt1"/>
                          </a:solidFill>
                          <a:effectLst/>
                          <a:latin typeface="+mn-lt"/>
                          <a:ea typeface="+mn-ea"/>
                          <a:cs typeface="+mn-cs"/>
                        </a:rPr>
                        <a:t> in </a:t>
                      </a:r>
                      <a:r>
                        <a:rPr lang="vi-VN" sz="1200" b="1" kern="1200" dirty="0" err="1">
                          <a:solidFill>
                            <a:schemeClr val="lt1"/>
                          </a:solidFill>
                          <a:effectLst/>
                          <a:latin typeface="+mn-lt"/>
                          <a:ea typeface="+mn-ea"/>
                          <a:cs typeface="+mn-cs"/>
                        </a:rPr>
                        <a:t>results</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for</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box</a:t>
                      </a:r>
                      <a:r>
                        <a:rPr lang="vi-VN" sz="1200" b="1" kern="1200" dirty="0">
                          <a:solidFill>
                            <a:schemeClr val="lt1"/>
                          </a:solidFill>
                          <a:effectLst/>
                          <a:latin typeface="+mn-lt"/>
                          <a:ea typeface="+mn-ea"/>
                          <a:cs typeface="+mn-cs"/>
                        </a:rPr>
                        <a:t> in </a:t>
                      </a:r>
                      <a:r>
                        <a:rPr lang="vi-VN" sz="1200" b="1" kern="1200" dirty="0" err="1">
                          <a:solidFill>
                            <a:schemeClr val="lt1"/>
                          </a:solidFill>
                          <a:effectLst/>
                          <a:latin typeface="+mn-lt"/>
                          <a:ea typeface="+mn-ea"/>
                          <a:cs typeface="+mn-cs"/>
                        </a:rPr>
                        <a:t>result.boxes</a:t>
                      </a:r>
                      <a:r>
                        <a:rPr lang="vi-VN" sz="1200" b="1" kern="1200" dirty="0">
                          <a:solidFill>
                            <a:schemeClr val="lt1"/>
                          </a:solidFill>
                          <a:effectLst/>
                          <a:latin typeface="+mn-lt"/>
                          <a:ea typeface="+mn-ea"/>
                          <a:cs typeface="+mn-cs"/>
                        </a:rPr>
                        <a:t>:</a:t>
                      </a:r>
                    </a:p>
                    <a:p>
                      <a:r>
                        <a:rPr lang="vi-VN" sz="1200" b="1" kern="1200" dirty="0">
                          <a:solidFill>
                            <a:schemeClr val="lt1"/>
                          </a:solidFill>
                          <a:effectLst/>
                          <a:latin typeface="+mn-lt"/>
                          <a:ea typeface="+mn-ea"/>
                          <a:cs typeface="+mn-cs"/>
                        </a:rPr>
                        <a:t>            x1, y1, x2, y2 = </a:t>
                      </a:r>
                      <a:r>
                        <a:rPr lang="vi-VN" sz="1200" b="1" kern="1200" dirty="0" err="1">
                          <a:solidFill>
                            <a:schemeClr val="lt1"/>
                          </a:solidFill>
                          <a:effectLst/>
                          <a:latin typeface="+mn-lt"/>
                          <a:ea typeface="+mn-ea"/>
                          <a:cs typeface="+mn-cs"/>
                        </a:rPr>
                        <a:t>map</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int</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box.xyxy</a:t>
                      </a:r>
                      <a:r>
                        <a:rPr lang="vi-VN" sz="1200" b="1" kern="1200" dirty="0">
                          <a:solidFill>
                            <a:schemeClr val="lt1"/>
                          </a:solidFill>
                          <a:effectLst/>
                          <a:latin typeface="+mn-lt"/>
                          <a:ea typeface="+mn-ea"/>
                          <a:cs typeface="+mn-cs"/>
                        </a:rPr>
                        <a:t>[0])</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label</a:t>
                      </a:r>
                      <a:r>
                        <a:rPr lang="vi-VN" sz="1200" b="1" kern="1200" dirty="0">
                          <a:solidFill>
                            <a:schemeClr val="lt1"/>
                          </a:solidFill>
                          <a:effectLst/>
                          <a:latin typeface="+mn-lt"/>
                          <a:ea typeface="+mn-ea"/>
                          <a:cs typeface="+mn-cs"/>
                        </a:rPr>
                        <a:t> = f'{</a:t>
                      </a:r>
                      <a:r>
                        <a:rPr lang="vi-VN" sz="1200" b="1" kern="1200" dirty="0" err="1">
                          <a:solidFill>
                            <a:schemeClr val="lt1"/>
                          </a:solidFill>
                          <a:effectLst/>
                          <a:latin typeface="+mn-lt"/>
                          <a:ea typeface="+mn-ea"/>
                          <a:cs typeface="+mn-cs"/>
                        </a:rPr>
                        <a:t>model.names</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int</a:t>
                      </a:r>
                      <a:r>
                        <a:rPr lang="vi-VN" sz="1200" b="1" kern="1200" dirty="0">
                          <a:solidFill>
                            <a:schemeClr val="lt1"/>
                          </a:solidFill>
                          <a:effectLst/>
                          <a:latin typeface="+mn-lt"/>
                          <a:ea typeface="+mn-ea"/>
                          <a:cs typeface="+mn-cs"/>
                        </a:rPr>
                        <a:t>(</a:t>
                      </a:r>
                      <a:r>
                        <a:rPr lang="vi-VN" sz="1200" b="1" kern="1200" dirty="0" err="1">
                          <a:solidFill>
                            <a:schemeClr val="lt1"/>
                          </a:solidFill>
                          <a:effectLst/>
                          <a:latin typeface="+mn-lt"/>
                          <a:ea typeface="+mn-ea"/>
                          <a:cs typeface="+mn-cs"/>
                        </a:rPr>
                        <a:t>box.cls</a:t>
                      </a:r>
                      <a:r>
                        <a:rPr lang="vi-VN" sz="1200" b="1" kern="1200" dirty="0">
                          <a:solidFill>
                            <a:schemeClr val="lt1"/>
                          </a:solidFill>
                          <a:effectLst/>
                          <a:latin typeface="+mn-lt"/>
                          <a:ea typeface="+mn-ea"/>
                          <a:cs typeface="+mn-cs"/>
                        </a:rPr>
                        <a:t>[0])]} {</a:t>
                      </a:r>
                      <a:r>
                        <a:rPr lang="vi-VN" sz="1200" b="1" kern="1200" dirty="0" err="1">
                          <a:solidFill>
                            <a:schemeClr val="lt1"/>
                          </a:solidFill>
                          <a:effectLst/>
                          <a:latin typeface="+mn-lt"/>
                          <a:ea typeface="+mn-ea"/>
                          <a:cs typeface="+mn-cs"/>
                        </a:rPr>
                        <a:t>box.conf</a:t>
                      </a:r>
                      <a:r>
                        <a:rPr lang="vi-VN" sz="1200" b="1" kern="1200" dirty="0">
                          <a:solidFill>
                            <a:schemeClr val="lt1"/>
                          </a:solidFill>
                          <a:effectLst/>
                          <a:latin typeface="+mn-lt"/>
                          <a:ea typeface="+mn-ea"/>
                          <a:cs typeface="+mn-cs"/>
                        </a:rPr>
                        <a:t>[0]:.2f}'</a:t>
                      </a:r>
                    </a:p>
                    <a:p>
                      <a:r>
                        <a:rPr lang="vi-VN" sz="1200" b="1" kern="1200" dirty="0">
                          <a:solidFill>
                            <a:schemeClr val="lt1"/>
                          </a:solidFill>
                          <a:effectLst/>
                          <a:latin typeface="+mn-lt"/>
                          <a:ea typeface="+mn-ea"/>
                          <a:cs typeface="+mn-cs"/>
                        </a:rPr>
                        <a:t>            cv2.rectangle(</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 (x1, y1), (x2, y2), (0, 255, 0), 2)</a:t>
                      </a:r>
                    </a:p>
                    <a:p>
                      <a:r>
                        <a:rPr lang="vi-VN" sz="1200" b="1" kern="1200" dirty="0">
                          <a:solidFill>
                            <a:schemeClr val="lt1"/>
                          </a:solidFill>
                          <a:effectLst/>
                          <a:latin typeface="+mn-lt"/>
                          <a:ea typeface="+mn-ea"/>
                          <a:cs typeface="+mn-cs"/>
                        </a:rPr>
                        <a:t>            cv2.putText(</a:t>
                      </a:r>
                      <a:r>
                        <a:rPr lang="vi-VN" sz="1200" b="1" kern="1200" dirty="0" err="1">
                          <a:solidFill>
                            <a:schemeClr val="lt1"/>
                          </a:solidFill>
                          <a:effectLst/>
                          <a:latin typeface="+mn-lt"/>
                          <a:ea typeface="+mn-ea"/>
                          <a:cs typeface="+mn-cs"/>
                        </a:rPr>
                        <a:t>image</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label</a:t>
                      </a:r>
                      <a:r>
                        <a:rPr lang="vi-VN" sz="1200" b="1" kern="1200" dirty="0">
                          <a:solidFill>
                            <a:schemeClr val="lt1"/>
                          </a:solidFill>
                          <a:effectLst/>
                          <a:latin typeface="+mn-lt"/>
                          <a:ea typeface="+mn-ea"/>
                          <a:cs typeface="+mn-cs"/>
                        </a:rPr>
                        <a:t>, (x1, y1 - 10), cv2.FONT_HERSHEY_SIMPLEX, 0.9, (36, 255, 12), 2)</a:t>
                      </a:r>
                    </a:p>
                    <a:p>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return</a:t>
                      </a:r>
                      <a:r>
                        <a:rPr lang="vi-VN" sz="1200" b="1" kern="1200" dirty="0">
                          <a:solidFill>
                            <a:schemeClr val="lt1"/>
                          </a:solidFill>
                          <a:effectLst/>
                          <a:latin typeface="+mn-lt"/>
                          <a:ea typeface="+mn-ea"/>
                          <a:cs typeface="+mn-cs"/>
                        </a:rPr>
                        <a:t> </a:t>
                      </a:r>
                      <a:r>
                        <a:rPr lang="vi-VN" sz="1200" b="1" kern="1200" dirty="0" err="1">
                          <a:solidFill>
                            <a:schemeClr val="lt1"/>
                          </a:solidFill>
                          <a:effectLst/>
                          <a:latin typeface="+mn-lt"/>
                          <a:ea typeface="+mn-ea"/>
                          <a:cs typeface="+mn-cs"/>
                        </a:rPr>
                        <a:t>image</a:t>
                      </a:r>
                      <a:endParaRPr lang="vi-VN" sz="1200" b="1" kern="1200" dirty="0">
                        <a:solidFill>
                          <a:schemeClr val="lt1"/>
                        </a:solidFill>
                        <a:effectLst/>
                        <a:latin typeface="+mn-lt"/>
                        <a:ea typeface="+mn-ea"/>
                        <a:cs typeface="+mn-cs"/>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49813086"/>
                  </a:ext>
                </a:extLst>
              </a:tr>
            </a:tbl>
          </a:graphicData>
        </a:graphic>
      </p:graphicFrame>
      <p:graphicFrame>
        <p:nvGraphicFramePr>
          <p:cNvPr id="19" name="Bảng 18">
            <a:extLst>
              <a:ext uri="{FF2B5EF4-FFF2-40B4-BE49-F238E27FC236}">
                <a16:creationId xmlns:a16="http://schemas.microsoft.com/office/drawing/2014/main" id="{0BED7A4E-8A5C-15BB-3540-9DF9FBB69578}"/>
              </a:ext>
            </a:extLst>
          </p:cNvPr>
          <p:cNvGraphicFramePr>
            <a:graphicFrameLocks noGrp="1"/>
          </p:cNvGraphicFramePr>
          <p:nvPr>
            <p:extLst>
              <p:ext uri="{D42A27DB-BD31-4B8C-83A1-F6EECF244321}">
                <p14:modId xmlns:p14="http://schemas.microsoft.com/office/powerpoint/2010/main" val="2509930800"/>
              </p:ext>
            </p:extLst>
          </p:nvPr>
        </p:nvGraphicFramePr>
        <p:xfrm>
          <a:off x="8009504" y="1657699"/>
          <a:ext cx="4106296" cy="3809593"/>
        </p:xfrm>
        <a:graphic>
          <a:graphicData uri="http://schemas.openxmlformats.org/drawingml/2006/table">
            <a:tbl>
              <a:tblPr firstRow="1" bandRow="1">
                <a:tableStyleId>{5C22544A-7EE6-4342-B048-85BDC9FD1C3A}</a:tableStyleId>
              </a:tblPr>
              <a:tblGrid>
                <a:gridCol w="4106296">
                  <a:extLst>
                    <a:ext uri="{9D8B030D-6E8A-4147-A177-3AD203B41FA5}">
                      <a16:colId xmlns:a16="http://schemas.microsoft.com/office/drawing/2014/main" val="2644380090"/>
                    </a:ext>
                  </a:extLst>
                </a:gridCol>
              </a:tblGrid>
              <a:tr h="3809593">
                <a:tc>
                  <a:txBody>
                    <a:bodyPr/>
                    <a:lstStyle/>
                    <a:p>
                      <a:r>
                        <a:rPr lang="vi-VN" sz="1200" b="1" kern="1200" dirty="0">
                          <a:solidFill>
                            <a:schemeClr val="lt1"/>
                          </a:solidFill>
                          <a:effectLst/>
                          <a:latin typeface="Arial" panose="020B0604020202020204" pitchFamily="34" charset="0"/>
                          <a:ea typeface="+mn-ea"/>
                          <a:cs typeface="Arial" panose="020B0604020202020204" pitchFamily="34" charset="0"/>
                        </a:rPr>
                        <a:t># Hàm để hiển thị ảnh với kết quả</a:t>
                      </a:r>
                    </a:p>
                    <a:p>
                      <a:r>
                        <a:rPr lang="vi-VN" sz="1200" b="1" kern="1200" dirty="0" err="1">
                          <a:solidFill>
                            <a:schemeClr val="lt1"/>
                          </a:solidFill>
                          <a:effectLst/>
                          <a:latin typeface="Arial" panose="020B0604020202020204" pitchFamily="34" charset="0"/>
                          <a:ea typeface="+mn-ea"/>
                          <a:cs typeface="Arial" panose="020B0604020202020204" pitchFamily="34" charset="0"/>
                        </a:rPr>
                        <a:t>def</a:t>
                      </a:r>
                      <a:r>
                        <a:rPr lang="vi-VN" sz="1200" b="1" kern="1200" dirty="0">
                          <a:solidFill>
                            <a:schemeClr val="lt1"/>
                          </a:solidFill>
                          <a:effectLst/>
                          <a:latin typeface="Arial" panose="020B0604020202020204" pitchFamily="34" charset="0"/>
                          <a:ea typeface="+mn-ea"/>
                          <a:cs typeface="Arial" panose="020B0604020202020204" pitchFamily="34" charset="0"/>
                        </a:rPr>
                        <a:t> </a:t>
                      </a:r>
                      <a:r>
                        <a:rPr lang="vi-VN" sz="1200" b="1" kern="1200" dirty="0" err="1">
                          <a:solidFill>
                            <a:schemeClr val="lt1"/>
                          </a:solidFill>
                          <a:effectLst/>
                          <a:latin typeface="Arial" panose="020B0604020202020204" pitchFamily="34" charset="0"/>
                          <a:ea typeface="+mn-ea"/>
                          <a:cs typeface="Arial" panose="020B0604020202020204" pitchFamily="34" charset="0"/>
                        </a:rPr>
                        <a:t>show_image_with_results</a:t>
                      </a:r>
                      <a:r>
                        <a:rPr lang="vi-VN" sz="1200" b="1" kern="1200" dirty="0">
                          <a:solidFill>
                            <a:schemeClr val="lt1"/>
                          </a:solidFill>
                          <a:effectLst/>
                          <a:latin typeface="Arial" panose="020B0604020202020204" pitchFamily="34" charset="0"/>
                          <a:ea typeface="+mn-ea"/>
                          <a:cs typeface="Arial" panose="020B0604020202020204" pitchFamily="34" charset="0"/>
                        </a:rPr>
                        <a:t>(</a:t>
                      </a:r>
                      <a:r>
                        <a:rPr lang="vi-VN" sz="1200" b="1" kern="1200" dirty="0" err="1">
                          <a:solidFill>
                            <a:schemeClr val="lt1"/>
                          </a:solidFill>
                          <a:effectLst/>
                          <a:latin typeface="Arial" panose="020B0604020202020204" pitchFamily="34" charset="0"/>
                          <a:ea typeface="+mn-ea"/>
                          <a:cs typeface="Arial" panose="020B0604020202020204" pitchFamily="34" charset="0"/>
                        </a:rPr>
                        <a:t>image</a:t>
                      </a:r>
                      <a:r>
                        <a:rPr lang="vi-VN" sz="1200" b="1" kern="1200" dirty="0">
                          <a:solidFill>
                            <a:schemeClr val="lt1"/>
                          </a:solidFill>
                          <a:effectLst/>
                          <a:latin typeface="Arial" panose="020B0604020202020204" pitchFamily="34" charset="0"/>
                          <a:ea typeface="+mn-ea"/>
                          <a:cs typeface="Arial" panose="020B0604020202020204" pitchFamily="34" charset="0"/>
                        </a:rPr>
                        <a:t>, </a:t>
                      </a:r>
                      <a:r>
                        <a:rPr lang="vi-VN" sz="1200" b="1" kern="1200" dirty="0" err="1">
                          <a:solidFill>
                            <a:schemeClr val="lt1"/>
                          </a:solidFill>
                          <a:effectLst/>
                          <a:latin typeface="Arial" panose="020B0604020202020204" pitchFamily="34" charset="0"/>
                          <a:ea typeface="+mn-ea"/>
                          <a:cs typeface="Arial" panose="020B0604020202020204" pitchFamily="34" charset="0"/>
                        </a:rPr>
                        <a:t>results</a:t>
                      </a:r>
                      <a:r>
                        <a:rPr lang="vi-VN" sz="1200" b="1" kern="1200" dirty="0">
                          <a:solidFill>
                            <a:schemeClr val="lt1"/>
                          </a:solidFill>
                          <a:effectLst/>
                          <a:latin typeface="Arial" panose="020B0604020202020204" pitchFamily="34" charset="0"/>
                          <a:ea typeface="+mn-ea"/>
                          <a:cs typeface="Arial" panose="020B0604020202020204" pitchFamily="34" charset="0"/>
                        </a:rPr>
                        <a:t>):</a:t>
                      </a:r>
                    </a:p>
                    <a:p>
                      <a:r>
                        <a:rPr lang="vi-VN" sz="1200" b="1" kern="1200" dirty="0">
                          <a:solidFill>
                            <a:schemeClr val="lt1"/>
                          </a:solidFill>
                          <a:effectLst/>
                          <a:latin typeface="Arial" panose="020B0604020202020204" pitchFamily="34" charset="0"/>
                          <a:ea typeface="+mn-ea"/>
                          <a:cs typeface="Arial" panose="020B0604020202020204" pitchFamily="34" charset="0"/>
                        </a:rPr>
                        <a:t>    </a:t>
                      </a:r>
                      <a:r>
                        <a:rPr lang="vi-VN" sz="1200" b="1" kern="1200" dirty="0" err="1">
                          <a:solidFill>
                            <a:schemeClr val="lt1"/>
                          </a:solidFill>
                          <a:effectLst/>
                          <a:latin typeface="Arial" panose="020B0604020202020204" pitchFamily="34" charset="0"/>
                          <a:ea typeface="+mn-ea"/>
                          <a:cs typeface="Arial" panose="020B0604020202020204" pitchFamily="34" charset="0"/>
                        </a:rPr>
                        <a:t>image_with_results</a:t>
                      </a:r>
                      <a:r>
                        <a:rPr lang="vi-VN" sz="1200" b="1" kern="1200" dirty="0">
                          <a:solidFill>
                            <a:schemeClr val="lt1"/>
                          </a:solidFill>
                          <a:effectLst/>
                          <a:latin typeface="Arial" panose="020B0604020202020204" pitchFamily="34" charset="0"/>
                          <a:ea typeface="+mn-ea"/>
                          <a:cs typeface="Arial" panose="020B0604020202020204" pitchFamily="34" charset="0"/>
                        </a:rPr>
                        <a:t> = </a:t>
                      </a:r>
                      <a:r>
                        <a:rPr lang="vi-VN" sz="1200" b="1" kern="1200" dirty="0" err="1">
                          <a:solidFill>
                            <a:schemeClr val="lt1"/>
                          </a:solidFill>
                          <a:effectLst/>
                          <a:latin typeface="Arial" panose="020B0604020202020204" pitchFamily="34" charset="0"/>
                          <a:ea typeface="+mn-ea"/>
                          <a:cs typeface="Arial" panose="020B0604020202020204" pitchFamily="34" charset="0"/>
                        </a:rPr>
                        <a:t>draw_results</a:t>
                      </a:r>
                      <a:r>
                        <a:rPr lang="vi-VN" sz="1200" b="1" kern="1200" dirty="0">
                          <a:solidFill>
                            <a:schemeClr val="lt1"/>
                          </a:solidFill>
                          <a:effectLst/>
                          <a:latin typeface="Arial" panose="020B0604020202020204" pitchFamily="34" charset="0"/>
                          <a:ea typeface="+mn-ea"/>
                          <a:cs typeface="Arial" panose="020B0604020202020204" pitchFamily="34" charset="0"/>
                        </a:rPr>
                        <a:t>(</a:t>
                      </a:r>
                      <a:r>
                        <a:rPr lang="vi-VN" sz="1200" b="1" kern="1200" dirty="0" err="1">
                          <a:solidFill>
                            <a:schemeClr val="lt1"/>
                          </a:solidFill>
                          <a:effectLst/>
                          <a:latin typeface="Arial" panose="020B0604020202020204" pitchFamily="34" charset="0"/>
                          <a:ea typeface="+mn-ea"/>
                          <a:cs typeface="Arial" panose="020B0604020202020204" pitchFamily="34" charset="0"/>
                        </a:rPr>
                        <a:t>image.copy</a:t>
                      </a:r>
                      <a:r>
                        <a:rPr lang="vi-VN" sz="1200" b="1" kern="1200" dirty="0">
                          <a:solidFill>
                            <a:schemeClr val="lt1"/>
                          </a:solidFill>
                          <a:effectLst/>
                          <a:latin typeface="Arial" panose="020B0604020202020204" pitchFamily="34" charset="0"/>
                          <a:ea typeface="+mn-ea"/>
                          <a:cs typeface="Arial" panose="020B0604020202020204" pitchFamily="34" charset="0"/>
                        </a:rPr>
                        <a:t>(), </a:t>
                      </a:r>
                      <a:r>
                        <a:rPr lang="vi-VN" sz="1200" b="1" kern="1200" dirty="0" err="1">
                          <a:solidFill>
                            <a:schemeClr val="lt1"/>
                          </a:solidFill>
                          <a:effectLst/>
                          <a:latin typeface="Arial" panose="020B0604020202020204" pitchFamily="34" charset="0"/>
                          <a:ea typeface="+mn-ea"/>
                          <a:cs typeface="Arial" panose="020B0604020202020204" pitchFamily="34" charset="0"/>
                        </a:rPr>
                        <a:t>results</a:t>
                      </a:r>
                      <a:r>
                        <a:rPr lang="vi-VN" sz="1200" b="1" kern="1200" dirty="0">
                          <a:solidFill>
                            <a:schemeClr val="lt1"/>
                          </a:solidFill>
                          <a:effectLst/>
                          <a:latin typeface="Arial" panose="020B0604020202020204" pitchFamily="34" charset="0"/>
                          <a:ea typeface="+mn-ea"/>
                          <a:cs typeface="Arial" panose="020B0604020202020204" pitchFamily="34" charset="0"/>
                        </a:rPr>
                        <a:t>)</a:t>
                      </a:r>
                    </a:p>
                    <a:p>
                      <a:r>
                        <a:rPr lang="vi-VN" sz="1200" b="1" kern="1200" dirty="0">
                          <a:solidFill>
                            <a:schemeClr val="lt1"/>
                          </a:solidFill>
                          <a:effectLst/>
                          <a:latin typeface="Arial" panose="020B0604020202020204" pitchFamily="34" charset="0"/>
                          <a:ea typeface="+mn-ea"/>
                          <a:cs typeface="Arial" panose="020B0604020202020204" pitchFamily="34" charset="0"/>
                        </a:rPr>
                        <a:t>    </a:t>
                      </a:r>
                      <a:r>
                        <a:rPr lang="vi-VN" sz="1200" b="1" kern="1200" dirty="0" err="1">
                          <a:solidFill>
                            <a:schemeClr val="lt1"/>
                          </a:solidFill>
                          <a:effectLst/>
                          <a:latin typeface="Arial" panose="020B0604020202020204" pitchFamily="34" charset="0"/>
                          <a:ea typeface="+mn-ea"/>
                          <a:cs typeface="Arial" panose="020B0604020202020204" pitchFamily="34" charset="0"/>
                        </a:rPr>
                        <a:t>show_image</a:t>
                      </a:r>
                      <a:r>
                        <a:rPr lang="vi-VN" sz="1200" b="1" kern="1200" dirty="0">
                          <a:solidFill>
                            <a:schemeClr val="lt1"/>
                          </a:solidFill>
                          <a:effectLst/>
                          <a:latin typeface="Arial" panose="020B0604020202020204" pitchFamily="34" charset="0"/>
                          <a:ea typeface="+mn-ea"/>
                          <a:cs typeface="Arial" panose="020B0604020202020204" pitchFamily="34" charset="0"/>
                        </a:rPr>
                        <a:t>(</a:t>
                      </a:r>
                      <a:r>
                        <a:rPr lang="vi-VN" sz="1200" b="1" kern="1200" dirty="0" err="1">
                          <a:solidFill>
                            <a:schemeClr val="lt1"/>
                          </a:solidFill>
                          <a:effectLst/>
                          <a:latin typeface="Arial" panose="020B0604020202020204" pitchFamily="34" charset="0"/>
                          <a:ea typeface="+mn-ea"/>
                          <a:cs typeface="Arial" panose="020B0604020202020204" pitchFamily="34" charset="0"/>
                        </a:rPr>
                        <a:t>image_with_results</a:t>
                      </a:r>
                      <a:r>
                        <a:rPr lang="vi-VN" sz="1200" b="1" kern="1200" dirty="0">
                          <a:solidFill>
                            <a:schemeClr val="lt1"/>
                          </a:solidFill>
                          <a:effectLst/>
                          <a:latin typeface="Arial" panose="020B0604020202020204" pitchFamily="34" charset="0"/>
                          <a:ea typeface="+mn-ea"/>
                          <a:cs typeface="Arial" panose="020B0604020202020204" pitchFamily="34" charset="0"/>
                        </a:rPr>
                        <a:t>, </a:t>
                      </a:r>
                      <a:r>
                        <a:rPr lang="vi-VN" sz="1200" b="1" kern="1200" dirty="0" err="1">
                          <a:solidFill>
                            <a:schemeClr val="lt1"/>
                          </a:solidFill>
                          <a:effectLst/>
                          <a:latin typeface="Arial" panose="020B0604020202020204" pitchFamily="34" charset="0"/>
                          <a:ea typeface="+mn-ea"/>
                          <a:cs typeface="Arial" panose="020B0604020202020204" pitchFamily="34" charset="0"/>
                        </a:rPr>
                        <a:t>img_label_right</a:t>
                      </a:r>
                      <a:r>
                        <a:rPr lang="vi-VN" sz="1200" b="1" kern="1200" dirty="0">
                          <a:solidFill>
                            <a:schemeClr val="lt1"/>
                          </a:solidFill>
                          <a:effectLst/>
                          <a:latin typeface="Arial" panose="020B0604020202020204" pitchFamily="34" charset="0"/>
                          <a:ea typeface="+mn-ea"/>
                          <a:cs typeface="Arial" panose="020B0604020202020204" pitchFamily="34" charset="0"/>
                        </a:rPr>
                        <a:t>)</a:t>
                      </a:r>
                      <a:endParaRPr lang="vi-VN" sz="1200" dirty="0">
                        <a:latin typeface="Arial" panose="020B0604020202020204" pitchFamily="34" charset="0"/>
                        <a:ea typeface="Arimo" panose="020B060402020202020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49813086"/>
                  </a:ext>
                </a:extLst>
              </a:tr>
            </a:tbl>
          </a:graphicData>
        </a:graphic>
      </p:graphicFrame>
      <p:pic>
        <p:nvPicPr>
          <p:cNvPr id="21" name="Hình ảnh 20">
            <a:extLst>
              <a:ext uri="{FF2B5EF4-FFF2-40B4-BE49-F238E27FC236}">
                <a16:creationId xmlns:a16="http://schemas.microsoft.com/office/drawing/2014/main" id="{DC8CA266-CC3C-E723-508D-0AD4E4743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2652" y="5913436"/>
            <a:ext cx="3424572" cy="3276528"/>
          </a:xfrm>
          <a:prstGeom prst="rect">
            <a:avLst/>
          </a:prstGeom>
        </p:spPr>
      </p:pic>
    </p:spTree>
    <p:extLst>
      <p:ext uri="{BB962C8B-B14F-4D97-AF65-F5344CB8AC3E}">
        <p14:creationId xmlns:p14="http://schemas.microsoft.com/office/powerpoint/2010/main" val="248404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500"/>
                                        <p:tgtEl>
                                          <p:spTgt spid="17"/>
                                        </p:tgtEl>
                                      </p:cBhvr>
                                    </p:animEffect>
                                  </p:childTnLst>
                                </p:cTn>
                              </p:par>
                              <p:par>
                                <p:cTn id="20" presetID="14" presetClass="entr" presetSubtype="1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par>
                                <p:cTn id="23" presetID="14" presetClass="entr" presetSubtype="1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par>
                                <p:cTn id="26" presetID="14" presetClass="entr" presetSubtype="1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circle(in)">
                                      <p:cBhvr>
                                        <p:cTn id="33" dur="2000"/>
                                        <p:tgtEl>
                                          <p:spTgt spid="42"/>
                                        </p:tgtEl>
                                      </p:cBhvr>
                                    </p:animEffect>
                                  </p:childTnLst>
                                </p:cTn>
                              </p:par>
                              <p:par>
                                <p:cTn id="34" presetID="6" presetClass="entr" presetSubtype="16"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circle(in)">
                                      <p:cBhvr>
                                        <p:cTn id="36" dur="2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circle(in)">
                                      <p:cBhvr>
                                        <p:cTn id="41" dur="2000"/>
                                        <p:tgtEl>
                                          <p:spTgt spid="44"/>
                                        </p:tgtEl>
                                      </p:cBhvr>
                                    </p:animEffect>
                                  </p:childTnLst>
                                </p:cTn>
                              </p:par>
                              <p:par>
                                <p:cTn id="42" presetID="6" presetClass="entr" presetSubtype="16"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circle(in)">
                                      <p:cBhvr>
                                        <p:cTn id="44" dur="20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heel(1)">
                                      <p:cBhvr>
                                        <p:cTn id="49" dur="2000"/>
                                        <p:tgtEl>
                                          <p:spTgt spid="21"/>
                                        </p:tgtEl>
                                      </p:cBhvr>
                                    </p:animEffect>
                                  </p:childTnLst>
                                </p:cTn>
                              </p:par>
                              <p:par>
                                <p:cTn id="50" presetID="21" presetClass="entr" presetSubtype="1"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heel(1)">
                                      <p:cBhvr>
                                        <p:cTn id="52" dur="20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down)">
                                      <p:cBhvr>
                                        <p:cTn id="57" dur="500"/>
                                        <p:tgtEl>
                                          <p:spTgt spid="46"/>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down)">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
          <p:cNvSpPr/>
          <p:nvPr/>
        </p:nvSpPr>
        <p:spPr>
          <a:xfrm>
            <a:off x="0" y="0"/>
            <a:ext cx="3238500" cy="10287000"/>
          </a:xfrm>
          <a:custGeom>
            <a:avLst/>
            <a:gdLst/>
            <a:ahLst/>
            <a:cxnLst/>
            <a:rect l="l" t="t" r="r" b="b"/>
            <a:pathLst>
              <a:path w="3238500" h="10287000">
                <a:moveTo>
                  <a:pt x="0" y="0"/>
                </a:moveTo>
                <a:lnTo>
                  <a:pt x="3238500" y="0"/>
                </a:lnTo>
                <a:lnTo>
                  <a:pt x="3238500" y="10287000"/>
                </a:lnTo>
                <a:lnTo>
                  <a:pt x="0" y="10287000"/>
                </a:lnTo>
                <a:lnTo>
                  <a:pt x="0" y="0"/>
                </a:lnTo>
                <a:close/>
              </a:path>
            </a:pathLst>
          </a:custGeom>
          <a:blipFill>
            <a:blip r:embed="rId2">
              <a:alphaModFix amt="90000"/>
            </a:blip>
            <a:stretch>
              <a:fillRect l="-304854" r="-71913"/>
            </a:stretch>
          </a:blipFill>
        </p:spPr>
      </p:sp>
      <p:sp>
        <p:nvSpPr>
          <p:cNvPr id="23" name="AutoShape 23"/>
          <p:cNvSpPr/>
          <p:nvPr/>
        </p:nvSpPr>
        <p:spPr>
          <a:xfrm>
            <a:off x="3048000" y="0"/>
            <a:ext cx="190500" cy="9258300"/>
          </a:xfrm>
          <a:prstGeom prst="rect">
            <a:avLst/>
          </a:prstGeom>
          <a:solidFill>
            <a:schemeClr val="accent1"/>
          </a:solidFill>
        </p:spPr>
      </p:sp>
      <p:sp>
        <p:nvSpPr>
          <p:cNvPr id="24" name="AutoShape 24"/>
          <p:cNvSpPr/>
          <p:nvPr/>
        </p:nvSpPr>
        <p:spPr>
          <a:xfrm>
            <a:off x="0" y="1028700"/>
            <a:ext cx="190500" cy="9258300"/>
          </a:xfrm>
          <a:prstGeom prst="rect">
            <a:avLst/>
          </a:prstGeom>
          <a:solidFill>
            <a:schemeClr val="accent1"/>
          </a:solidFill>
        </p:spPr>
      </p:sp>
      <p:graphicFrame>
        <p:nvGraphicFramePr>
          <p:cNvPr id="25" name="Bảng 24">
            <a:extLst>
              <a:ext uri="{FF2B5EF4-FFF2-40B4-BE49-F238E27FC236}">
                <a16:creationId xmlns:a16="http://schemas.microsoft.com/office/drawing/2014/main" id="{D8F0DA62-1E95-FFBB-FC65-8B5ABE25B61F}"/>
              </a:ext>
            </a:extLst>
          </p:cNvPr>
          <p:cNvGraphicFramePr>
            <a:graphicFrameLocks noGrp="1"/>
          </p:cNvGraphicFramePr>
          <p:nvPr>
            <p:extLst>
              <p:ext uri="{D42A27DB-BD31-4B8C-83A1-F6EECF244321}">
                <p14:modId xmlns:p14="http://schemas.microsoft.com/office/powerpoint/2010/main" val="2460226268"/>
              </p:ext>
            </p:extLst>
          </p:nvPr>
        </p:nvGraphicFramePr>
        <p:xfrm>
          <a:off x="3143250" y="0"/>
          <a:ext cx="15144750" cy="640080"/>
        </p:xfrm>
        <a:graphic>
          <a:graphicData uri="http://schemas.openxmlformats.org/drawingml/2006/table">
            <a:tbl>
              <a:tblPr firstRow="1" bandRow="1">
                <a:tableStyleId>{5C22544A-7EE6-4342-B048-85BDC9FD1C3A}</a:tableStyleId>
              </a:tblPr>
              <a:tblGrid>
                <a:gridCol w="15144750">
                  <a:extLst>
                    <a:ext uri="{9D8B030D-6E8A-4147-A177-3AD203B41FA5}">
                      <a16:colId xmlns:a16="http://schemas.microsoft.com/office/drawing/2014/main" val="89816877"/>
                    </a:ext>
                  </a:extLst>
                </a:gridCol>
              </a:tblGrid>
              <a:tr h="370840">
                <a:tc>
                  <a:txBody>
                    <a:bodyPr/>
                    <a:lstStyle/>
                    <a:p>
                      <a:pPr algn="ctr"/>
                      <a:r>
                        <a:rPr lang="en-US" sz="3600" dirty="0">
                          <a:latin typeface="Clear Sans Bold" panose="020B0604020202020204" charset="0"/>
                          <a:cs typeface="Clear Sans Bold" panose="020B0604020202020204" charset="0"/>
                        </a:rPr>
                        <a:t>MAIN</a:t>
                      </a:r>
                      <a:endParaRPr lang="vi-VN" sz="3600" dirty="0">
                        <a:latin typeface="Clear Sans Bold" panose="020B0604020202020204" charset="0"/>
                        <a:cs typeface="Clear Sans Bold" panose="020B060402020202020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924858608"/>
                  </a:ext>
                </a:extLst>
              </a:tr>
            </a:tbl>
          </a:graphicData>
        </a:graphic>
      </p:graphicFrame>
      <p:sp>
        <p:nvSpPr>
          <p:cNvPr id="27" name="Hộp Văn bản 26">
            <a:extLst>
              <a:ext uri="{FF2B5EF4-FFF2-40B4-BE49-F238E27FC236}">
                <a16:creationId xmlns:a16="http://schemas.microsoft.com/office/drawing/2014/main" id="{671A2C2B-A4D6-9FE2-28D2-FA90511C72D4}"/>
              </a:ext>
            </a:extLst>
          </p:cNvPr>
          <p:cNvSpPr txBox="1"/>
          <p:nvPr/>
        </p:nvSpPr>
        <p:spPr>
          <a:xfrm>
            <a:off x="3238500" y="640080"/>
            <a:ext cx="6896100" cy="7530267"/>
          </a:xfrm>
          <a:prstGeom prst="rect">
            <a:avLst/>
          </a:prstGeom>
          <a:solidFill>
            <a:schemeClr val="accent1"/>
          </a:solidFill>
        </p:spPr>
        <p:txBody>
          <a:bodyPr wrap="square" rtlCol="0">
            <a:spAutoFit/>
          </a:bodyPr>
          <a:lstStyle/>
          <a:p>
            <a:pPr indent="367030" algn="just">
              <a:lnSpc>
                <a:spcPct val="150000"/>
              </a:lnSpc>
              <a:spcBef>
                <a:spcPts val="400"/>
              </a:spcBef>
              <a:spcAft>
                <a:spcPts val="400"/>
              </a:spcAft>
            </a:pPr>
            <a:r>
              <a:rPr lang="vi-VN" sz="1000" dirty="0">
                <a:effectLst/>
                <a:latin typeface="Arial" panose="020B0604020202020204" pitchFamily="34" charset="0"/>
                <a:ea typeface="Arial" panose="020B0604020202020204" pitchFamily="34" charset="0"/>
                <a:cs typeface="Arial" panose="020B0604020202020204" pitchFamily="34" charset="0"/>
              </a:rPr>
              <a:t># Tạo giao diện </a:t>
            </a:r>
            <a:r>
              <a:rPr lang="vi-VN" sz="1000" dirty="0" err="1">
                <a:effectLst/>
                <a:latin typeface="Arial" panose="020B0604020202020204" pitchFamily="34" charset="0"/>
                <a:ea typeface="Arial" panose="020B0604020202020204" pitchFamily="34" charset="0"/>
                <a:cs typeface="Arial" panose="020B0604020202020204" pitchFamily="34" charset="0"/>
              </a:rPr>
              <a:t>Tkinter</a:t>
            </a:r>
            <a:endParaRPr lang="vi-VN" sz="1000" dirty="0">
              <a:effectLst/>
              <a:latin typeface="Arial" panose="020B0604020202020204" pitchFamily="34" charset="0"/>
              <a:ea typeface="Arial" panose="020B0604020202020204" pitchFamily="34" charset="0"/>
              <a:cs typeface="Arial" panose="020B0604020202020204" pitchFamily="34" charset="0"/>
            </a:endParaRP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root</a:t>
            </a:r>
            <a:r>
              <a:rPr lang="vi-VN" sz="1000" dirty="0">
                <a:effectLst/>
                <a:latin typeface="Arial" panose="020B0604020202020204" pitchFamily="34" charset="0"/>
                <a:ea typeface="Arial" panose="020B0604020202020204" pitchFamily="34" charset="0"/>
                <a:cs typeface="Arial" panose="020B0604020202020204" pitchFamily="34" charset="0"/>
              </a:rPr>
              <a:t> = </a:t>
            </a:r>
            <a:r>
              <a:rPr lang="vi-VN" sz="1000" dirty="0" err="1">
                <a:effectLst/>
                <a:latin typeface="Arial" panose="020B0604020202020204" pitchFamily="34" charset="0"/>
                <a:ea typeface="Arial" panose="020B0604020202020204" pitchFamily="34" charset="0"/>
                <a:cs typeface="Arial" panose="020B0604020202020204" pitchFamily="34" charset="0"/>
              </a:rPr>
              <a:t>tk.Tk</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root.title</a:t>
            </a:r>
            <a:r>
              <a:rPr lang="vi-VN" sz="1000" dirty="0">
                <a:effectLst/>
                <a:latin typeface="Arial" panose="020B0604020202020204" pitchFamily="34" charset="0"/>
                <a:ea typeface="Arial" panose="020B0604020202020204" pitchFamily="34" charset="0"/>
                <a:cs typeface="Arial" panose="020B0604020202020204" pitchFamily="34" charset="0"/>
              </a:rPr>
              <a:t>("Chương Trình Nhận Dạng Tiền Tệ")</a:t>
            </a:r>
          </a:p>
          <a:p>
            <a:pPr indent="367030" algn="just">
              <a:lnSpc>
                <a:spcPct val="150000"/>
              </a:lnSpc>
              <a:spcBef>
                <a:spcPts val="400"/>
              </a:spcBef>
              <a:spcAft>
                <a:spcPts val="400"/>
              </a:spcAft>
            </a:pPr>
            <a:r>
              <a:rPr lang="vi-VN" sz="1000" dirty="0">
                <a:effectLst/>
                <a:latin typeface="Arial" panose="020B0604020202020204" pitchFamily="34" charset="0"/>
                <a:ea typeface="Arial" panose="020B0604020202020204" pitchFamily="34" charset="0"/>
                <a:cs typeface="Arial" panose="020B0604020202020204" pitchFamily="34" charset="0"/>
              </a:rPr>
              <a:t># </a:t>
            </a:r>
            <a:r>
              <a:rPr lang="vi-VN" sz="1000" dirty="0" err="1">
                <a:effectLst/>
                <a:latin typeface="Arial" panose="020B0604020202020204" pitchFamily="34" charset="0"/>
                <a:ea typeface="Arial" panose="020B0604020202020204" pitchFamily="34" charset="0"/>
                <a:cs typeface="Arial" panose="020B0604020202020204" pitchFamily="34" charset="0"/>
              </a:rPr>
              <a:t>Frame</a:t>
            </a:r>
            <a:r>
              <a:rPr lang="vi-VN" sz="1000" dirty="0">
                <a:effectLst/>
                <a:latin typeface="Arial" panose="020B0604020202020204" pitchFamily="34" charset="0"/>
                <a:ea typeface="Arial" panose="020B0604020202020204" pitchFamily="34" charset="0"/>
                <a:cs typeface="Arial" panose="020B0604020202020204" pitchFamily="34" charset="0"/>
              </a:rPr>
              <a:t> chính</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main_frame</a:t>
            </a:r>
            <a:r>
              <a:rPr lang="vi-VN" sz="1000" dirty="0">
                <a:effectLst/>
                <a:latin typeface="Arial" panose="020B0604020202020204" pitchFamily="34" charset="0"/>
                <a:ea typeface="Arial" panose="020B0604020202020204" pitchFamily="34" charset="0"/>
                <a:cs typeface="Arial" panose="020B0604020202020204" pitchFamily="34" charset="0"/>
              </a:rPr>
              <a:t> = </a:t>
            </a:r>
            <a:r>
              <a:rPr lang="vi-VN" sz="1000" dirty="0" err="1">
                <a:effectLst/>
                <a:latin typeface="Arial" panose="020B0604020202020204" pitchFamily="34" charset="0"/>
                <a:ea typeface="Arial" panose="020B0604020202020204" pitchFamily="34" charset="0"/>
                <a:cs typeface="Arial" panose="020B0604020202020204" pitchFamily="34" charset="0"/>
              </a:rPr>
              <a:t>tk.Frame</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root</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main_frame.pack</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fill</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both</a:t>
            </a:r>
            <a:r>
              <a:rPr lang="vi-VN" sz="1000" dirty="0">
                <a:effectLst/>
                <a:latin typeface="Arial" panose="020B0604020202020204" pitchFamily="34" charset="0"/>
                <a:ea typeface="Arial" panose="020B0604020202020204" pitchFamily="34" charset="0"/>
                <a:cs typeface="Arial" panose="020B0604020202020204" pitchFamily="34" charset="0"/>
              </a:rPr>
              <a:t>", </a:t>
            </a:r>
            <a:r>
              <a:rPr lang="vi-VN" sz="1000" dirty="0" err="1">
                <a:effectLst/>
                <a:latin typeface="Arial" panose="020B0604020202020204" pitchFamily="34" charset="0"/>
                <a:ea typeface="Arial" panose="020B0604020202020204" pitchFamily="34" charset="0"/>
                <a:cs typeface="Arial" panose="020B0604020202020204" pitchFamily="34" charset="0"/>
              </a:rPr>
              <a:t>expand</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True</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a:effectLst/>
                <a:latin typeface="Arial" panose="020B0604020202020204" pitchFamily="34" charset="0"/>
                <a:ea typeface="Arial" panose="020B0604020202020204" pitchFamily="34" charset="0"/>
                <a:cs typeface="Arial" panose="020B0604020202020204" pitchFamily="34" charset="0"/>
              </a:rPr>
              <a:t># Tạo hai </a:t>
            </a:r>
            <a:r>
              <a:rPr lang="vi-VN" sz="1000" dirty="0" err="1">
                <a:effectLst/>
                <a:latin typeface="Arial" panose="020B0604020202020204" pitchFamily="34" charset="0"/>
                <a:ea typeface="Arial" panose="020B0604020202020204" pitchFamily="34" charset="0"/>
                <a:cs typeface="Arial" panose="020B0604020202020204" pitchFamily="34" charset="0"/>
              </a:rPr>
              <a:t>frame</a:t>
            </a:r>
            <a:r>
              <a:rPr lang="vi-VN" sz="1000" dirty="0">
                <a:effectLst/>
                <a:latin typeface="Arial" panose="020B0604020202020204" pitchFamily="34" charset="0"/>
                <a:ea typeface="Arial" panose="020B0604020202020204" pitchFamily="34" charset="0"/>
                <a:cs typeface="Arial" panose="020B0604020202020204" pitchFamily="34" charset="0"/>
              </a:rPr>
              <a:t> cho ảnh gốc và ảnh nhận dạng</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image_frame_left</a:t>
            </a:r>
            <a:r>
              <a:rPr lang="vi-VN" sz="1000" dirty="0">
                <a:effectLst/>
                <a:latin typeface="Arial" panose="020B0604020202020204" pitchFamily="34" charset="0"/>
                <a:ea typeface="Arial" panose="020B0604020202020204" pitchFamily="34" charset="0"/>
                <a:cs typeface="Arial" panose="020B0604020202020204" pitchFamily="34" charset="0"/>
              </a:rPr>
              <a:t> = </a:t>
            </a:r>
            <a:r>
              <a:rPr lang="vi-VN" sz="1000" dirty="0" err="1">
                <a:effectLst/>
                <a:latin typeface="Arial" panose="020B0604020202020204" pitchFamily="34" charset="0"/>
                <a:ea typeface="Arial" panose="020B0604020202020204" pitchFamily="34" charset="0"/>
                <a:cs typeface="Arial" panose="020B0604020202020204" pitchFamily="34" charset="0"/>
              </a:rPr>
              <a:t>tk.Frame</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main_frame</a:t>
            </a:r>
            <a:r>
              <a:rPr lang="vi-VN" sz="1000" dirty="0">
                <a:effectLst/>
                <a:latin typeface="Arial" panose="020B0604020202020204" pitchFamily="34" charset="0"/>
                <a:ea typeface="Arial" panose="020B0604020202020204" pitchFamily="34" charset="0"/>
                <a:cs typeface="Arial" panose="020B0604020202020204" pitchFamily="34" charset="0"/>
              </a:rPr>
              <a:t>, </a:t>
            </a:r>
            <a:r>
              <a:rPr lang="vi-VN" sz="1000" dirty="0" err="1">
                <a:effectLst/>
                <a:latin typeface="Arial" panose="020B0604020202020204" pitchFamily="34" charset="0"/>
                <a:ea typeface="Arial" panose="020B0604020202020204" pitchFamily="34" charset="0"/>
                <a:cs typeface="Arial" panose="020B0604020202020204" pitchFamily="34" charset="0"/>
              </a:rPr>
              <a:t>bd</a:t>
            </a:r>
            <a:r>
              <a:rPr lang="vi-VN" sz="1000" dirty="0">
                <a:effectLst/>
                <a:latin typeface="Arial" panose="020B0604020202020204" pitchFamily="34" charset="0"/>
                <a:ea typeface="Arial" panose="020B0604020202020204" pitchFamily="34" charset="0"/>
                <a:cs typeface="Arial" panose="020B0604020202020204" pitchFamily="34" charset="0"/>
              </a:rPr>
              <a:t>=2, </a:t>
            </a:r>
            <a:r>
              <a:rPr lang="vi-VN" sz="1000" dirty="0" err="1">
                <a:effectLst/>
                <a:latin typeface="Arial" panose="020B0604020202020204" pitchFamily="34" charset="0"/>
                <a:ea typeface="Arial" panose="020B0604020202020204" pitchFamily="34" charset="0"/>
                <a:cs typeface="Arial" panose="020B0604020202020204" pitchFamily="34" charset="0"/>
              </a:rPr>
              <a:t>relief</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sunken</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image_frame_left.pack</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side</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tk.LEFT</a:t>
            </a:r>
            <a:r>
              <a:rPr lang="vi-VN" sz="1000" dirty="0">
                <a:effectLst/>
                <a:latin typeface="Arial" panose="020B0604020202020204" pitchFamily="34" charset="0"/>
                <a:ea typeface="Arial" panose="020B0604020202020204" pitchFamily="34" charset="0"/>
                <a:cs typeface="Arial" panose="020B0604020202020204" pitchFamily="34" charset="0"/>
              </a:rPr>
              <a:t>, </a:t>
            </a:r>
            <a:r>
              <a:rPr lang="vi-VN" sz="1000" dirty="0" err="1">
                <a:effectLst/>
                <a:latin typeface="Arial" panose="020B0604020202020204" pitchFamily="34" charset="0"/>
                <a:ea typeface="Arial" panose="020B0604020202020204" pitchFamily="34" charset="0"/>
                <a:cs typeface="Arial" panose="020B0604020202020204" pitchFamily="34" charset="0"/>
              </a:rPr>
              <a:t>padx</a:t>
            </a:r>
            <a:r>
              <a:rPr lang="vi-VN" sz="1000" dirty="0">
                <a:effectLst/>
                <a:latin typeface="Arial" panose="020B0604020202020204" pitchFamily="34" charset="0"/>
                <a:ea typeface="Arial" panose="020B0604020202020204" pitchFamily="34" charset="0"/>
                <a:cs typeface="Arial" panose="020B0604020202020204" pitchFamily="34" charset="0"/>
              </a:rPr>
              <a:t>=10, </a:t>
            </a:r>
            <a:r>
              <a:rPr lang="vi-VN" sz="1000" dirty="0" err="1">
                <a:effectLst/>
                <a:latin typeface="Arial" panose="020B0604020202020204" pitchFamily="34" charset="0"/>
                <a:ea typeface="Arial" panose="020B0604020202020204" pitchFamily="34" charset="0"/>
                <a:cs typeface="Arial" panose="020B0604020202020204" pitchFamily="34" charset="0"/>
              </a:rPr>
              <a:t>pady</a:t>
            </a:r>
            <a:r>
              <a:rPr lang="vi-VN" sz="1000" dirty="0">
                <a:effectLst/>
                <a:latin typeface="Arial" panose="020B0604020202020204" pitchFamily="34" charset="0"/>
                <a:ea typeface="Arial" panose="020B0604020202020204" pitchFamily="34" charset="0"/>
                <a:cs typeface="Arial" panose="020B0604020202020204" pitchFamily="34" charset="0"/>
              </a:rPr>
              <a:t>=10)</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img_label_left</a:t>
            </a:r>
            <a:r>
              <a:rPr lang="vi-VN" sz="1000" dirty="0">
                <a:effectLst/>
                <a:latin typeface="Arial" panose="020B0604020202020204" pitchFamily="34" charset="0"/>
                <a:ea typeface="Arial" panose="020B0604020202020204" pitchFamily="34" charset="0"/>
                <a:cs typeface="Arial" panose="020B0604020202020204" pitchFamily="34" charset="0"/>
              </a:rPr>
              <a:t> = </a:t>
            </a:r>
            <a:r>
              <a:rPr lang="vi-VN" sz="1000" dirty="0" err="1">
                <a:effectLst/>
                <a:latin typeface="Arial" panose="020B0604020202020204" pitchFamily="34" charset="0"/>
                <a:ea typeface="Arial" panose="020B0604020202020204" pitchFamily="34" charset="0"/>
                <a:cs typeface="Arial" panose="020B0604020202020204" pitchFamily="34" charset="0"/>
              </a:rPr>
              <a:t>tk.Label</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image_frame_left</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img_label_left.pack</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image_frame_right</a:t>
            </a:r>
            <a:r>
              <a:rPr lang="vi-VN" sz="1000" dirty="0">
                <a:effectLst/>
                <a:latin typeface="Arial" panose="020B0604020202020204" pitchFamily="34" charset="0"/>
                <a:ea typeface="Arial" panose="020B0604020202020204" pitchFamily="34" charset="0"/>
                <a:cs typeface="Arial" panose="020B0604020202020204" pitchFamily="34" charset="0"/>
              </a:rPr>
              <a:t> = </a:t>
            </a:r>
            <a:r>
              <a:rPr lang="vi-VN" sz="1000" dirty="0" err="1">
                <a:effectLst/>
                <a:latin typeface="Arial" panose="020B0604020202020204" pitchFamily="34" charset="0"/>
                <a:ea typeface="Arial" panose="020B0604020202020204" pitchFamily="34" charset="0"/>
                <a:cs typeface="Arial" panose="020B0604020202020204" pitchFamily="34" charset="0"/>
              </a:rPr>
              <a:t>tk.Frame</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main_frame</a:t>
            </a:r>
            <a:r>
              <a:rPr lang="vi-VN" sz="1000" dirty="0">
                <a:effectLst/>
                <a:latin typeface="Arial" panose="020B0604020202020204" pitchFamily="34" charset="0"/>
                <a:ea typeface="Arial" panose="020B0604020202020204" pitchFamily="34" charset="0"/>
                <a:cs typeface="Arial" panose="020B0604020202020204" pitchFamily="34" charset="0"/>
              </a:rPr>
              <a:t>, </a:t>
            </a:r>
            <a:r>
              <a:rPr lang="vi-VN" sz="1000" dirty="0" err="1">
                <a:effectLst/>
                <a:latin typeface="Arial" panose="020B0604020202020204" pitchFamily="34" charset="0"/>
                <a:ea typeface="Arial" panose="020B0604020202020204" pitchFamily="34" charset="0"/>
                <a:cs typeface="Arial" panose="020B0604020202020204" pitchFamily="34" charset="0"/>
              </a:rPr>
              <a:t>bd</a:t>
            </a:r>
            <a:r>
              <a:rPr lang="vi-VN" sz="1000" dirty="0">
                <a:effectLst/>
                <a:latin typeface="Arial" panose="020B0604020202020204" pitchFamily="34" charset="0"/>
                <a:ea typeface="Arial" panose="020B0604020202020204" pitchFamily="34" charset="0"/>
                <a:cs typeface="Arial" panose="020B0604020202020204" pitchFamily="34" charset="0"/>
              </a:rPr>
              <a:t>=2, </a:t>
            </a:r>
            <a:r>
              <a:rPr lang="vi-VN" sz="1000" dirty="0" err="1">
                <a:effectLst/>
                <a:latin typeface="Arial" panose="020B0604020202020204" pitchFamily="34" charset="0"/>
                <a:ea typeface="Arial" panose="020B0604020202020204" pitchFamily="34" charset="0"/>
                <a:cs typeface="Arial" panose="020B0604020202020204" pitchFamily="34" charset="0"/>
              </a:rPr>
              <a:t>relief</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sunken</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image_frame_right.pack</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side</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tk.RIGHT</a:t>
            </a:r>
            <a:r>
              <a:rPr lang="vi-VN" sz="1000" dirty="0">
                <a:effectLst/>
                <a:latin typeface="Arial" panose="020B0604020202020204" pitchFamily="34" charset="0"/>
                <a:ea typeface="Arial" panose="020B0604020202020204" pitchFamily="34" charset="0"/>
                <a:cs typeface="Arial" panose="020B0604020202020204" pitchFamily="34" charset="0"/>
              </a:rPr>
              <a:t>, </a:t>
            </a:r>
            <a:r>
              <a:rPr lang="vi-VN" sz="1000" dirty="0" err="1">
                <a:effectLst/>
                <a:latin typeface="Arial" panose="020B0604020202020204" pitchFamily="34" charset="0"/>
                <a:ea typeface="Arial" panose="020B0604020202020204" pitchFamily="34" charset="0"/>
                <a:cs typeface="Arial" panose="020B0604020202020204" pitchFamily="34" charset="0"/>
              </a:rPr>
              <a:t>padx</a:t>
            </a:r>
            <a:r>
              <a:rPr lang="vi-VN" sz="1000" dirty="0">
                <a:effectLst/>
                <a:latin typeface="Arial" panose="020B0604020202020204" pitchFamily="34" charset="0"/>
                <a:ea typeface="Arial" panose="020B0604020202020204" pitchFamily="34" charset="0"/>
                <a:cs typeface="Arial" panose="020B0604020202020204" pitchFamily="34" charset="0"/>
              </a:rPr>
              <a:t>=10, </a:t>
            </a:r>
            <a:r>
              <a:rPr lang="vi-VN" sz="1000" dirty="0" err="1">
                <a:effectLst/>
                <a:latin typeface="Arial" panose="020B0604020202020204" pitchFamily="34" charset="0"/>
                <a:ea typeface="Arial" panose="020B0604020202020204" pitchFamily="34" charset="0"/>
                <a:cs typeface="Arial" panose="020B0604020202020204" pitchFamily="34" charset="0"/>
              </a:rPr>
              <a:t>pady</a:t>
            </a:r>
            <a:r>
              <a:rPr lang="vi-VN" sz="1000" dirty="0">
                <a:effectLst/>
                <a:latin typeface="Arial" panose="020B0604020202020204" pitchFamily="34" charset="0"/>
                <a:ea typeface="Arial" panose="020B0604020202020204" pitchFamily="34" charset="0"/>
                <a:cs typeface="Arial" panose="020B0604020202020204" pitchFamily="34" charset="0"/>
              </a:rPr>
              <a:t>=10)</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img_label_right</a:t>
            </a:r>
            <a:r>
              <a:rPr lang="vi-VN" sz="1000" dirty="0">
                <a:effectLst/>
                <a:latin typeface="Arial" panose="020B0604020202020204" pitchFamily="34" charset="0"/>
                <a:ea typeface="Arial" panose="020B0604020202020204" pitchFamily="34" charset="0"/>
                <a:cs typeface="Arial" panose="020B0604020202020204" pitchFamily="34" charset="0"/>
              </a:rPr>
              <a:t> = </a:t>
            </a:r>
            <a:r>
              <a:rPr lang="vi-VN" sz="1000" dirty="0" err="1">
                <a:effectLst/>
                <a:latin typeface="Arial" panose="020B0604020202020204" pitchFamily="34" charset="0"/>
                <a:ea typeface="Arial" panose="020B0604020202020204" pitchFamily="34" charset="0"/>
                <a:cs typeface="Arial" panose="020B0604020202020204" pitchFamily="34" charset="0"/>
              </a:rPr>
              <a:t>tk.Label</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image_frame_right</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img_label_right.pack</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a:effectLst/>
                <a:latin typeface="Arial" panose="020B0604020202020204" pitchFamily="34" charset="0"/>
                <a:ea typeface="Arial" panose="020B0604020202020204" pitchFamily="34" charset="0"/>
                <a:cs typeface="Arial" panose="020B0604020202020204" pitchFamily="34" charset="0"/>
              </a:rPr>
              <a:t># Nút mở ảnh</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open_button</a:t>
            </a:r>
            <a:r>
              <a:rPr lang="vi-VN" sz="1000" dirty="0">
                <a:effectLst/>
                <a:latin typeface="Arial" panose="020B0604020202020204" pitchFamily="34" charset="0"/>
                <a:ea typeface="Arial" panose="020B0604020202020204" pitchFamily="34" charset="0"/>
                <a:cs typeface="Arial" panose="020B0604020202020204" pitchFamily="34" charset="0"/>
              </a:rPr>
              <a:t> = </a:t>
            </a:r>
            <a:r>
              <a:rPr lang="vi-VN" sz="1000" dirty="0" err="1">
                <a:effectLst/>
                <a:latin typeface="Arial" panose="020B0604020202020204" pitchFamily="34" charset="0"/>
                <a:ea typeface="Arial" panose="020B0604020202020204" pitchFamily="34" charset="0"/>
                <a:cs typeface="Arial" panose="020B0604020202020204" pitchFamily="34" charset="0"/>
              </a:rPr>
              <a:t>tk.Button</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main_frame</a:t>
            </a:r>
            <a:r>
              <a:rPr lang="vi-VN" sz="1000" dirty="0">
                <a:effectLst/>
                <a:latin typeface="Arial" panose="020B0604020202020204" pitchFamily="34" charset="0"/>
                <a:ea typeface="Arial" panose="020B0604020202020204" pitchFamily="34" charset="0"/>
                <a:cs typeface="Arial" panose="020B0604020202020204" pitchFamily="34" charset="0"/>
              </a:rPr>
              <a:t>, </a:t>
            </a:r>
            <a:r>
              <a:rPr lang="vi-VN" sz="1000" dirty="0" err="1">
                <a:effectLst/>
                <a:latin typeface="Arial" panose="020B0604020202020204" pitchFamily="34" charset="0"/>
                <a:ea typeface="Arial" panose="020B0604020202020204" pitchFamily="34" charset="0"/>
                <a:cs typeface="Arial" panose="020B0604020202020204" pitchFamily="34" charset="0"/>
              </a:rPr>
              <a:t>text</a:t>
            </a:r>
            <a:r>
              <a:rPr lang="vi-VN" sz="1000" dirty="0">
                <a:effectLst/>
                <a:latin typeface="Arial" panose="020B0604020202020204" pitchFamily="34" charset="0"/>
                <a:ea typeface="Arial" panose="020B0604020202020204" pitchFamily="34" charset="0"/>
                <a:cs typeface="Arial" panose="020B0604020202020204" pitchFamily="34" charset="0"/>
              </a:rPr>
              <a:t>="Mở Ảnh", </a:t>
            </a:r>
            <a:r>
              <a:rPr lang="vi-VN" sz="1000" dirty="0" err="1">
                <a:effectLst/>
                <a:latin typeface="Arial" panose="020B0604020202020204" pitchFamily="34" charset="0"/>
                <a:ea typeface="Arial" panose="020B0604020202020204" pitchFamily="34" charset="0"/>
                <a:cs typeface="Arial" panose="020B0604020202020204" pitchFamily="34" charset="0"/>
              </a:rPr>
              <a:t>command</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open_image</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open_button.pack</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a:effectLst/>
                <a:latin typeface="Arial" panose="020B0604020202020204" pitchFamily="34" charset="0"/>
                <a:ea typeface="Arial" panose="020B0604020202020204" pitchFamily="34" charset="0"/>
                <a:cs typeface="Arial" panose="020B0604020202020204" pitchFamily="34" charset="0"/>
              </a:rPr>
              <a:t># Nút nhận dạng tiền qua </a:t>
            </a:r>
            <a:r>
              <a:rPr lang="vi-VN" sz="1000" dirty="0" err="1">
                <a:effectLst/>
                <a:latin typeface="Arial" panose="020B0604020202020204" pitchFamily="34" charset="0"/>
                <a:ea typeface="Arial" panose="020B0604020202020204" pitchFamily="34" charset="0"/>
                <a:cs typeface="Arial" panose="020B0604020202020204" pitchFamily="34" charset="0"/>
              </a:rPr>
              <a:t>camera</a:t>
            </a:r>
            <a:endParaRPr lang="vi-VN" sz="1000" dirty="0">
              <a:effectLst/>
              <a:latin typeface="Arial" panose="020B0604020202020204" pitchFamily="34" charset="0"/>
              <a:ea typeface="Arial" panose="020B0604020202020204" pitchFamily="34" charset="0"/>
              <a:cs typeface="Arial" panose="020B0604020202020204" pitchFamily="34" charset="0"/>
            </a:endParaRP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camera_button</a:t>
            </a:r>
            <a:r>
              <a:rPr lang="vi-VN" sz="1000" dirty="0">
                <a:effectLst/>
                <a:latin typeface="Arial" panose="020B0604020202020204" pitchFamily="34" charset="0"/>
                <a:ea typeface="Arial" panose="020B0604020202020204" pitchFamily="34" charset="0"/>
                <a:cs typeface="Arial" panose="020B0604020202020204" pitchFamily="34" charset="0"/>
              </a:rPr>
              <a:t> = </a:t>
            </a:r>
            <a:r>
              <a:rPr lang="vi-VN" sz="1000" dirty="0" err="1">
                <a:effectLst/>
                <a:latin typeface="Arial" panose="020B0604020202020204" pitchFamily="34" charset="0"/>
                <a:ea typeface="Arial" panose="020B0604020202020204" pitchFamily="34" charset="0"/>
                <a:cs typeface="Arial" panose="020B0604020202020204" pitchFamily="34" charset="0"/>
              </a:rPr>
              <a:t>tk.Button</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main_frame</a:t>
            </a:r>
            <a:r>
              <a:rPr lang="vi-VN" sz="1000" dirty="0">
                <a:effectLst/>
                <a:latin typeface="Arial" panose="020B0604020202020204" pitchFamily="34" charset="0"/>
                <a:ea typeface="Arial" panose="020B0604020202020204" pitchFamily="34" charset="0"/>
                <a:cs typeface="Arial" panose="020B0604020202020204" pitchFamily="34" charset="0"/>
              </a:rPr>
              <a:t>, </a:t>
            </a:r>
            <a:r>
              <a:rPr lang="vi-VN" sz="1000" dirty="0" err="1">
                <a:effectLst/>
                <a:latin typeface="Arial" panose="020B0604020202020204" pitchFamily="34" charset="0"/>
                <a:ea typeface="Arial" panose="020B0604020202020204" pitchFamily="34" charset="0"/>
                <a:cs typeface="Arial" panose="020B0604020202020204" pitchFamily="34" charset="0"/>
              </a:rPr>
              <a:t>text</a:t>
            </a:r>
            <a:r>
              <a:rPr lang="vi-VN" sz="1000" dirty="0">
                <a:effectLst/>
                <a:latin typeface="Arial" panose="020B0604020202020204" pitchFamily="34" charset="0"/>
                <a:ea typeface="Arial" panose="020B0604020202020204" pitchFamily="34" charset="0"/>
                <a:cs typeface="Arial" panose="020B0604020202020204" pitchFamily="34" charset="0"/>
              </a:rPr>
              <a:t>="nhận dạng Qua </a:t>
            </a:r>
            <a:r>
              <a:rPr lang="vi-VN" sz="1000" dirty="0" err="1">
                <a:effectLst/>
                <a:latin typeface="Arial" panose="020B0604020202020204" pitchFamily="34" charset="0"/>
                <a:ea typeface="Arial" panose="020B0604020202020204" pitchFamily="34" charset="0"/>
                <a:cs typeface="Arial" panose="020B0604020202020204" pitchFamily="34" charset="0"/>
              </a:rPr>
              <a:t>Camera</a:t>
            </a:r>
            <a:r>
              <a:rPr lang="vi-VN" sz="1000" dirty="0">
                <a:effectLst/>
                <a:latin typeface="Arial" panose="020B0604020202020204" pitchFamily="34" charset="0"/>
                <a:ea typeface="Arial" panose="020B0604020202020204" pitchFamily="34" charset="0"/>
                <a:cs typeface="Arial" panose="020B0604020202020204" pitchFamily="34" charset="0"/>
              </a:rPr>
              <a:t>", </a:t>
            </a:r>
            <a:r>
              <a:rPr lang="vi-VN" sz="1000" dirty="0" err="1">
                <a:effectLst/>
                <a:latin typeface="Arial" panose="020B0604020202020204" pitchFamily="34" charset="0"/>
                <a:ea typeface="Arial" panose="020B0604020202020204" pitchFamily="34" charset="0"/>
                <a:cs typeface="Arial" panose="020B0604020202020204" pitchFamily="34" charset="0"/>
              </a:rPr>
              <a:t>command</a:t>
            </a:r>
            <a:r>
              <a:rPr lang="vi-VN" sz="1000" dirty="0">
                <a:effectLst/>
                <a:latin typeface="Arial" panose="020B0604020202020204" pitchFamily="34" charset="0"/>
                <a:ea typeface="Arial" panose="020B0604020202020204" pitchFamily="34" charset="0"/>
                <a:cs typeface="Arial" panose="020B0604020202020204" pitchFamily="34" charset="0"/>
              </a:rPr>
              <a:t>=</a:t>
            </a:r>
            <a:r>
              <a:rPr lang="vi-VN" sz="1000" dirty="0" err="1">
                <a:effectLst/>
                <a:latin typeface="Arial" panose="020B0604020202020204" pitchFamily="34" charset="0"/>
                <a:ea typeface="Arial" panose="020B0604020202020204" pitchFamily="34" charset="0"/>
                <a:cs typeface="Arial" panose="020B0604020202020204" pitchFamily="34" charset="0"/>
              </a:rPr>
              <a:t>recognize_from_camera</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err="1">
                <a:effectLst/>
                <a:latin typeface="Arial" panose="020B0604020202020204" pitchFamily="34" charset="0"/>
                <a:ea typeface="Arial" panose="020B0604020202020204" pitchFamily="34" charset="0"/>
                <a:cs typeface="Arial" panose="020B0604020202020204" pitchFamily="34" charset="0"/>
              </a:rPr>
              <a:t>camera_button.pack</a:t>
            </a:r>
            <a:r>
              <a:rPr lang="vi-VN" sz="1000" dirty="0">
                <a:effectLst/>
                <a:latin typeface="Arial" panose="020B0604020202020204" pitchFamily="34" charset="0"/>
                <a:ea typeface="Arial" panose="020B0604020202020204" pitchFamily="34" charset="0"/>
                <a:cs typeface="Arial" panose="020B0604020202020204" pitchFamily="34" charset="0"/>
              </a:rPr>
              <a:t>()</a:t>
            </a:r>
          </a:p>
          <a:p>
            <a:pPr indent="367030" algn="just">
              <a:lnSpc>
                <a:spcPct val="150000"/>
              </a:lnSpc>
              <a:spcBef>
                <a:spcPts val="400"/>
              </a:spcBef>
              <a:spcAft>
                <a:spcPts val="400"/>
              </a:spcAft>
            </a:pPr>
            <a:r>
              <a:rPr lang="vi-VN" sz="1000" dirty="0">
                <a:effectLst/>
                <a:latin typeface="Arial" panose="020B0604020202020204" pitchFamily="34" charset="0"/>
                <a:ea typeface="Arial" panose="020B0604020202020204" pitchFamily="34" charset="0"/>
                <a:cs typeface="Arial" panose="020B0604020202020204" pitchFamily="34" charset="0"/>
              </a:rPr>
              <a:t> </a:t>
            </a:r>
          </a:p>
          <a:p>
            <a:r>
              <a:rPr lang="vi-VN" sz="1000" kern="0" dirty="0" err="1">
                <a:effectLst/>
                <a:latin typeface="Arial" panose="020B0604020202020204" pitchFamily="34" charset="0"/>
                <a:ea typeface="Arial" panose="020B0604020202020204" pitchFamily="34" charset="0"/>
                <a:cs typeface="Arial" panose="020B0604020202020204" pitchFamily="34" charset="0"/>
              </a:rPr>
              <a:t>root.mainloop</a:t>
            </a:r>
            <a:r>
              <a:rPr lang="vi-VN" sz="1000" kern="0" dirty="0">
                <a:effectLst/>
                <a:latin typeface="Arial" panose="020B0604020202020204" pitchFamily="34" charset="0"/>
                <a:ea typeface="Arial" panose="020B0604020202020204" pitchFamily="34" charset="0"/>
                <a:cs typeface="Arial" panose="020B0604020202020204" pitchFamily="34" charset="0"/>
              </a:rPr>
              <a:t>()</a:t>
            </a:r>
            <a:endParaRPr lang="vi-VN" sz="1000" dirty="0">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7C753810-A31E-1C72-4FF9-915623293963}"/>
              </a:ext>
            </a:extLst>
          </p:cNvPr>
          <p:cNvPicPr>
            <a:picLocks noChangeAspect="1"/>
          </p:cNvPicPr>
          <p:nvPr/>
        </p:nvPicPr>
        <p:blipFill rotWithShape="1">
          <a:blip r:embed="rId3">
            <a:extLst>
              <a:ext uri="{28A0092B-C50C-407E-A947-70E740481C1C}">
                <a14:useLocalDpi xmlns:a14="http://schemas.microsoft.com/office/drawing/2010/main" val="0"/>
              </a:ext>
            </a:extLst>
          </a:blip>
          <a:srcRect b="52138"/>
          <a:stretch/>
        </p:blipFill>
        <p:spPr>
          <a:xfrm>
            <a:off x="10134600" y="640081"/>
            <a:ext cx="8153400" cy="2061656"/>
          </a:xfrm>
          <a:prstGeom prst="rect">
            <a:avLst/>
          </a:prstGeom>
        </p:spPr>
      </p:pic>
      <p:pic>
        <p:nvPicPr>
          <p:cNvPr id="37" name="Hình ảnh 36">
            <a:extLst>
              <a:ext uri="{FF2B5EF4-FFF2-40B4-BE49-F238E27FC236}">
                <a16:creationId xmlns:a16="http://schemas.microsoft.com/office/drawing/2014/main" id="{0A79D199-6160-2B99-8902-B8D50EC64A54}"/>
              </a:ext>
            </a:extLst>
          </p:cNvPr>
          <p:cNvPicPr>
            <a:picLocks noChangeAspect="1"/>
          </p:cNvPicPr>
          <p:nvPr/>
        </p:nvPicPr>
        <p:blipFill rotWithShape="1">
          <a:blip r:embed="rId4">
            <a:extLst>
              <a:ext uri="{28A0092B-C50C-407E-A947-70E740481C1C}">
                <a14:useLocalDpi xmlns:a14="http://schemas.microsoft.com/office/drawing/2010/main" val="0"/>
              </a:ext>
            </a:extLst>
          </a:blip>
          <a:srcRect b="40137"/>
          <a:stretch/>
        </p:blipFill>
        <p:spPr>
          <a:xfrm>
            <a:off x="10143506" y="2701737"/>
            <a:ext cx="8153400" cy="2441763"/>
          </a:xfrm>
          <a:prstGeom prst="rect">
            <a:avLst/>
          </a:prstGeom>
        </p:spPr>
      </p:pic>
      <p:pic>
        <p:nvPicPr>
          <p:cNvPr id="39" name="Hình ảnh 38">
            <a:extLst>
              <a:ext uri="{FF2B5EF4-FFF2-40B4-BE49-F238E27FC236}">
                <a16:creationId xmlns:a16="http://schemas.microsoft.com/office/drawing/2014/main" id="{E8F2DC6D-9DB5-A848-156E-EA5065C088EB}"/>
              </a:ext>
            </a:extLst>
          </p:cNvPr>
          <p:cNvPicPr>
            <a:picLocks noChangeAspect="1"/>
          </p:cNvPicPr>
          <p:nvPr/>
        </p:nvPicPr>
        <p:blipFill rotWithShape="1">
          <a:blip r:embed="rId5">
            <a:extLst>
              <a:ext uri="{28A0092B-C50C-407E-A947-70E740481C1C}">
                <a14:useLocalDpi xmlns:a14="http://schemas.microsoft.com/office/drawing/2010/main" val="0"/>
              </a:ext>
            </a:extLst>
          </a:blip>
          <a:srcRect b="18147"/>
          <a:stretch/>
        </p:blipFill>
        <p:spPr>
          <a:xfrm>
            <a:off x="10113818" y="5143500"/>
            <a:ext cx="8183088" cy="30268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circle(in)">
                                      <p:cBhvr>
                                        <p:cTn id="26" dur="2000"/>
                                        <p:tgtEl>
                                          <p:spTgt spid="37"/>
                                        </p:tgtEl>
                                      </p:cBhvr>
                                    </p:animEffect>
                                  </p:childTnLst>
                                </p:cTn>
                              </p:par>
                              <p:par>
                                <p:cTn id="27" presetID="6" presetClass="entr" presetSubtype="16"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circle(in)">
                                      <p:cBhvr>
                                        <p:cTn id="29"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546767" y="8389620"/>
            <a:ext cx="11168538" cy="1079213"/>
            <a:chOff x="0" y="-40640"/>
            <a:chExt cx="14891384" cy="1438952"/>
          </a:xfrm>
        </p:grpSpPr>
        <p:sp>
          <p:nvSpPr>
            <p:cNvPr id="3" name="TextBox 3"/>
            <p:cNvSpPr txBox="1"/>
            <p:nvPr/>
          </p:nvSpPr>
          <p:spPr>
            <a:xfrm>
              <a:off x="7651" y="-40640"/>
              <a:ext cx="14883733" cy="769620"/>
            </a:xfrm>
            <a:prstGeom prst="rect">
              <a:avLst/>
            </a:prstGeom>
          </p:spPr>
          <p:txBody>
            <a:bodyPr lIns="0" tIns="0" rIns="0" bIns="0" rtlCol="0" anchor="t">
              <a:spAutoFit/>
            </a:bodyPr>
            <a:lstStyle/>
            <a:p>
              <a:pPr algn="ctr">
                <a:lnSpc>
                  <a:spcPts val="4680"/>
                </a:lnSpc>
              </a:pPr>
              <a:r>
                <a:rPr lang="en-US" sz="3600" spc="107" dirty="0" err="1">
                  <a:solidFill>
                    <a:srgbClr val="37C9EF"/>
                  </a:solidFill>
                  <a:latin typeface="Clear Sans Bold"/>
                </a:rPr>
                <a:t>Phần</a:t>
              </a:r>
              <a:r>
                <a:rPr lang="en-US" sz="3600" spc="107" dirty="0">
                  <a:solidFill>
                    <a:srgbClr val="37C9EF"/>
                  </a:solidFill>
                  <a:latin typeface="Clear Sans Bold"/>
                </a:rPr>
                <a:t> 1 : </a:t>
              </a:r>
              <a:r>
                <a:rPr lang="en-US" sz="3600" spc="107" dirty="0" err="1">
                  <a:solidFill>
                    <a:srgbClr val="37C9EF"/>
                  </a:solidFill>
                  <a:latin typeface="Clear Sans Bold"/>
                </a:rPr>
                <a:t>Giới</a:t>
              </a:r>
              <a:r>
                <a:rPr lang="en-US" sz="3600" spc="107" dirty="0">
                  <a:solidFill>
                    <a:srgbClr val="37C9EF"/>
                  </a:solidFill>
                  <a:latin typeface="Clear Sans Bold"/>
                </a:rPr>
                <a:t> </a:t>
              </a:r>
              <a:r>
                <a:rPr lang="en-US" sz="3600" spc="107" dirty="0" err="1">
                  <a:solidFill>
                    <a:srgbClr val="37C9EF"/>
                  </a:solidFill>
                  <a:latin typeface="Clear Sans Bold"/>
                </a:rPr>
                <a:t>Thiệu</a:t>
              </a:r>
              <a:r>
                <a:rPr lang="en-US" sz="3600" spc="107" dirty="0">
                  <a:solidFill>
                    <a:srgbClr val="37C9EF"/>
                  </a:solidFill>
                  <a:latin typeface="Clear Sans Bold"/>
                </a:rPr>
                <a:t> </a:t>
              </a:r>
              <a:r>
                <a:rPr lang="en-US" sz="3600" spc="107" dirty="0" err="1">
                  <a:solidFill>
                    <a:srgbClr val="37C9EF"/>
                  </a:solidFill>
                  <a:latin typeface="Clear Sans Bold"/>
                </a:rPr>
                <a:t>Bài</a:t>
              </a:r>
              <a:r>
                <a:rPr lang="en-US" sz="3600" spc="107" dirty="0">
                  <a:solidFill>
                    <a:srgbClr val="37C9EF"/>
                  </a:solidFill>
                  <a:latin typeface="Clear Sans Bold"/>
                </a:rPr>
                <a:t> </a:t>
              </a:r>
              <a:r>
                <a:rPr lang="en-US" sz="3600" spc="107" dirty="0" err="1">
                  <a:solidFill>
                    <a:srgbClr val="37C9EF"/>
                  </a:solidFill>
                  <a:latin typeface="Clear Sans Bold"/>
                </a:rPr>
                <a:t>Toán</a:t>
              </a:r>
              <a:r>
                <a:rPr lang="en-US" sz="3600" spc="107" dirty="0">
                  <a:solidFill>
                    <a:srgbClr val="37C9EF"/>
                  </a:solidFill>
                  <a:latin typeface="Clear Sans Bold"/>
                </a:rPr>
                <a:t> </a:t>
              </a:r>
            </a:p>
          </p:txBody>
        </p:sp>
        <p:sp>
          <p:nvSpPr>
            <p:cNvPr id="4" name="TextBox 4"/>
            <p:cNvSpPr txBox="1"/>
            <p:nvPr/>
          </p:nvSpPr>
          <p:spPr>
            <a:xfrm>
              <a:off x="0" y="835422"/>
              <a:ext cx="14883733" cy="562890"/>
            </a:xfrm>
            <a:prstGeom prst="rect">
              <a:avLst/>
            </a:prstGeom>
          </p:spPr>
          <p:txBody>
            <a:bodyPr lIns="0" tIns="0" rIns="0" bIns="0" rtlCol="0" anchor="t">
              <a:spAutoFit/>
            </a:bodyPr>
            <a:lstStyle/>
            <a:p>
              <a:pPr algn="ctr">
                <a:lnSpc>
                  <a:spcPts val="3640"/>
                </a:lnSpc>
              </a:pPr>
              <a:r>
                <a:rPr lang="en-US" sz="2600" spc="130" dirty="0">
                  <a:solidFill>
                    <a:srgbClr val="FFFFFF"/>
                  </a:solidFill>
                  <a:latin typeface="Arimo"/>
                </a:rPr>
                <a:t>2 </a:t>
              </a:r>
              <a:r>
                <a:rPr lang="en-US" sz="2600" spc="130" dirty="0" err="1">
                  <a:solidFill>
                    <a:srgbClr val="FFFFFF"/>
                  </a:solidFill>
                  <a:latin typeface="Arimo"/>
                </a:rPr>
                <a:t>Nội</a:t>
              </a:r>
              <a:r>
                <a:rPr lang="en-US" sz="2600" spc="130" dirty="0">
                  <a:solidFill>
                    <a:srgbClr val="FFFFFF"/>
                  </a:solidFill>
                  <a:latin typeface="Arimo"/>
                </a:rPr>
                <a:t> Dung</a:t>
              </a:r>
            </a:p>
          </p:txBody>
        </p:sp>
      </p:grpSp>
      <p:grpSp>
        <p:nvGrpSpPr>
          <p:cNvPr id="5" name="Group 5"/>
          <p:cNvGrpSpPr/>
          <p:nvPr/>
        </p:nvGrpSpPr>
        <p:grpSpPr>
          <a:xfrm rot="-5400000">
            <a:off x="6286655" y="-423387"/>
            <a:ext cx="9545661" cy="3001028"/>
            <a:chOff x="50429" y="-5294"/>
            <a:chExt cx="1147250" cy="360680"/>
          </a:xfrm>
        </p:grpSpPr>
        <p:sp>
          <p:nvSpPr>
            <p:cNvPr id="6" name="Freeform 6"/>
            <p:cNvSpPr/>
            <p:nvPr/>
          </p:nvSpPr>
          <p:spPr>
            <a:xfrm>
              <a:off x="50429" y="-5294"/>
              <a:ext cx="1147250" cy="360680"/>
            </a:xfrm>
            <a:custGeom>
              <a:avLst/>
              <a:gdLst/>
              <a:ahLst/>
              <a:cxnLst/>
              <a:rect l="l" t="t" r="r" b="b"/>
              <a:pathLst>
                <a:path w="1147250" h="360680">
                  <a:moveTo>
                    <a:pt x="1147250" y="180340"/>
                  </a:moveTo>
                  <a:cubicBezTo>
                    <a:pt x="1147250" y="81280"/>
                    <a:pt x="1067240" y="0"/>
                    <a:pt x="966910" y="0"/>
                  </a:cubicBezTo>
                  <a:lnTo>
                    <a:pt x="172720" y="0"/>
                  </a:lnTo>
                  <a:lnTo>
                    <a:pt x="172720" y="1270"/>
                  </a:lnTo>
                  <a:cubicBezTo>
                    <a:pt x="76200" y="5080"/>
                    <a:pt x="0" y="83820"/>
                    <a:pt x="0" y="180340"/>
                  </a:cubicBezTo>
                  <a:cubicBezTo>
                    <a:pt x="0" y="276860"/>
                    <a:pt x="77470" y="355600"/>
                    <a:pt x="172720" y="359410"/>
                  </a:cubicBezTo>
                  <a:lnTo>
                    <a:pt x="172720" y="360680"/>
                  </a:lnTo>
                  <a:lnTo>
                    <a:pt x="966910" y="360680"/>
                  </a:lnTo>
                  <a:cubicBezTo>
                    <a:pt x="1065970" y="360680"/>
                    <a:pt x="1147250" y="279400"/>
                    <a:pt x="1147250" y="180340"/>
                  </a:cubicBezTo>
                  <a:close/>
                </a:path>
              </a:pathLst>
            </a:custGeom>
            <a:solidFill>
              <a:srgbClr val="2C92D5">
                <a:alpha val="94902"/>
              </a:srgbClr>
            </a:solidFill>
          </p:spPr>
        </p:sp>
      </p:grpSp>
      <p:grpSp>
        <p:nvGrpSpPr>
          <p:cNvPr id="7" name="Group 7"/>
          <p:cNvGrpSpPr/>
          <p:nvPr/>
        </p:nvGrpSpPr>
        <p:grpSpPr>
          <a:xfrm rot="-5400000">
            <a:off x="3239038" y="-1090133"/>
            <a:ext cx="8974161" cy="3001028"/>
            <a:chOff x="236374" y="55409"/>
            <a:chExt cx="1078564" cy="360680"/>
          </a:xfrm>
        </p:grpSpPr>
        <p:sp>
          <p:nvSpPr>
            <p:cNvPr id="8" name="Freeform 8"/>
            <p:cNvSpPr/>
            <p:nvPr/>
          </p:nvSpPr>
          <p:spPr>
            <a:xfrm>
              <a:off x="236374" y="55409"/>
              <a:ext cx="1078564" cy="360680"/>
            </a:xfrm>
            <a:custGeom>
              <a:avLst/>
              <a:gdLst/>
              <a:ahLst/>
              <a:cxnLst/>
              <a:rect l="l" t="t" r="r" b="b"/>
              <a:pathLst>
                <a:path w="1078564" h="360680">
                  <a:moveTo>
                    <a:pt x="1078564" y="180340"/>
                  </a:moveTo>
                  <a:cubicBezTo>
                    <a:pt x="1078564" y="81280"/>
                    <a:pt x="998554" y="0"/>
                    <a:pt x="898224" y="0"/>
                  </a:cubicBezTo>
                  <a:lnTo>
                    <a:pt x="172720" y="0"/>
                  </a:lnTo>
                  <a:lnTo>
                    <a:pt x="172720" y="1270"/>
                  </a:lnTo>
                  <a:cubicBezTo>
                    <a:pt x="76200" y="5080"/>
                    <a:pt x="0" y="83820"/>
                    <a:pt x="0" y="180340"/>
                  </a:cubicBezTo>
                  <a:cubicBezTo>
                    <a:pt x="0" y="276860"/>
                    <a:pt x="77470" y="355600"/>
                    <a:pt x="172720" y="359410"/>
                  </a:cubicBezTo>
                  <a:lnTo>
                    <a:pt x="172720" y="360680"/>
                  </a:lnTo>
                  <a:lnTo>
                    <a:pt x="898224" y="360680"/>
                  </a:lnTo>
                  <a:cubicBezTo>
                    <a:pt x="997284" y="360680"/>
                    <a:pt x="1078564" y="279400"/>
                    <a:pt x="1078564" y="180340"/>
                  </a:cubicBezTo>
                  <a:close/>
                </a:path>
              </a:pathLst>
            </a:custGeom>
            <a:solidFill>
              <a:srgbClr val="13538A"/>
            </a:solidFill>
          </p:spPr>
        </p:sp>
      </p:grpSp>
      <p:grpSp>
        <p:nvGrpSpPr>
          <p:cNvPr id="15" name="Group 15"/>
          <p:cNvGrpSpPr/>
          <p:nvPr/>
        </p:nvGrpSpPr>
        <p:grpSpPr>
          <a:xfrm>
            <a:off x="6489948" y="1644918"/>
            <a:ext cx="2472339" cy="1088580"/>
            <a:chOff x="-17285" y="-35373"/>
            <a:chExt cx="3296451" cy="1451439"/>
          </a:xfrm>
        </p:grpSpPr>
        <p:sp>
          <p:nvSpPr>
            <p:cNvPr id="16" name="TextBox 16"/>
            <p:cNvSpPr txBox="1"/>
            <p:nvPr/>
          </p:nvSpPr>
          <p:spPr>
            <a:xfrm>
              <a:off x="-17285" y="-35373"/>
              <a:ext cx="3279166" cy="759872"/>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rimo Bold"/>
                </a:rPr>
                <a:t>1</a:t>
              </a:r>
            </a:p>
          </p:txBody>
        </p:sp>
        <p:sp>
          <p:nvSpPr>
            <p:cNvPr id="17" name="TextBox 17"/>
            <p:cNvSpPr txBox="1"/>
            <p:nvPr/>
          </p:nvSpPr>
          <p:spPr>
            <a:xfrm>
              <a:off x="0" y="861042"/>
              <a:ext cx="3279166" cy="555024"/>
            </a:xfrm>
            <a:prstGeom prst="rect">
              <a:avLst/>
            </a:prstGeom>
          </p:spPr>
          <p:txBody>
            <a:bodyPr lIns="0" tIns="0" rIns="0" bIns="0" rtlCol="0" anchor="t">
              <a:spAutoFit/>
            </a:bodyPr>
            <a:lstStyle/>
            <a:p>
              <a:pPr algn="ctr">
                <a:lnSpc>
                  <a:spcPts val="3600"/>
                </a:lnSpc>
              </a:pPr>
              <a:r>
                <a:rPr lang="en-US" sz="2400" dirty="0" err="1">
                  <a:solidFill>
                    <a:srgbClr val="FFFFFF"/>
                  </a:solidFill>
                  <a:latin typeface="Arimo"/>
                </a:rPr>
                <a:t>Đặt</a:t>
              </a:r>
              <a:r>
                <a:rPr lang="en-US" sz="2400" dirty="0">
                  <a:solidFill>
                    <a:srgbClr val="FFFFFF"/>
                  </a:solidFill>
                  <a:latin typeface="Arimo"/>
                </a:rPr>
                <a:t> </a:t>
              </a:r>
              <a:r>
                <a:rPr lang="en-US" sz="2400" dirty="0" err="1">
                  <a:solidFill>
                    <a:srgbClr val="FFFFFF"/>
                  </a:solidFill>
                  <a:latin typeface="Arimo"/>
                </a:rPr>
                <a:t>Vấn</a:t>
              </a:r>
              <a:r>
                <a:rPr lang="en-US" sz="2400" dirty="0">
                  <a:solidFill>
                    <a:srgbClr val="FFFFFF"/>
                  </a:solidFill>
                  <a:latin typeface="Arimo"/>
                </a:rPr>
                <a:t> </a:t>
              </a:r>
              <a:r>
                <a:rPr lang="en-US" sz="2400" dirty="0" err="1">
                  <a:solidFill>
                    <a:srgbClr val="FFFFFF"/>
                  </a:solidFill>
                  <a:latin typeface="Arimo"/>
                </a:rPr>
                <a:t>Đề</a:t>
              </a:r>
              <a:endParaRPr lang="en-US" sz="2400" dirty="0">
                <a:solidFill>
                  <a:srgbClr val="FFFFFF"/>
                </a:solidFill>
                <a:latin typeface="Arimo"/>
              </a:endParaRPr>
            </a:p>
          </p:txBody>
        </p:sp>
      </p:grpSp>
      <p:grpSp>
        <p:nvGrpSpPr>
          <p:cNvPr id="19" name="Group 19"/>
          <p:cNvGrpSpPr/>
          <p:nvPr/>
        </p:nvGrpSpPr>
        <p:grpSpPr>
          <a:xfrm>
            <a:off x="9829800" y="1644918"/>
            <a:ext cx="2459375" cy="1545147"/>
            <a:chOff x="0" y="-28575"/>
            <a:chExt cx="3279166" cy="2060195"/>
          </a:xfrm>
        </p:grpSpPr>
        <p:sp>
          <p:nvSpPr>
            <p:cNvPr id="20" name="TextBox 20"/>
            <p:cNvSpPr txBox="1"/>
            <p:nvPr/>
          </p:nvSpPr>
          <p:spPr>
            <a:xfrm>
              <a:off x="0" y="-28575"/>
              <a:ext cx="3279166" cy="759872"/>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rimo Bold"/>
                </a:rPr>
                <a:t>2</a:t>
              </a:r>
            </a:p>
          </p:txBody>
        </p:sp>
        <p:sp>
          <p:nvSpPr>
            <p:cNvPr id="21" name="TextBox 21"/>
            <p:cNvSpPr txBox="1"/>
            <p:nvPr/>
          </p:nvSpPr>
          <p:spPr>
            <a:xfrm>
              <a:off x="0" y="861043"/>
              <a:ext cx="3279166" cy="1170577"/>
            </a:xfrm>
            <a:prstGeom prst="rect">
              <a:avLst/>
            </a:prstGeom>
          </p:spPr>
          <p:txBody>
            <a:bodyPr lIns="0" tIns="0" rIns="0" bIns="0" rtlCol="0" anchor="t">
              <a:spAutoFit/>
            </a:bodyPr>
            <a:lstStyle/>
            <a:p>
              <a:pPr algn="ctr">
                <a:lnSpc>
                  <a:spcPts val="3600"/>
                </a:lnSpc>
              </a:pPr>
              <a:r>
                <a:rPr lang="en-US" sz="2400" dirty="0" err="1">
                  <a:solidFill>
                    <a:srgbClr val="FFFFFF"/>
                  </a:solidFill>
                  <a:latin typeface="Arimo"/>
                </a:rPr>
                <a:t>Một</a:t>
              </a:r>
              <a:r>
                <a:rPr lang="en-US" sz="2400" dirty="0">
                  <a:solidFill>
                    <a:srgbClr val="FFFFFF"/>
                  </a:solidFill>
                  <a:latin typeface="Arimo"/>
                </a:rPr>
                <a:t> </a:t>
              </a:r>
              <a:r>
                <a:rPr lang="en-US" sz="2400" dirty="0" err="1">
                  <a:solidFill>
                    <a:srgbClr val="FFFFFF"/>
                  </a:solidFill>
                  <a:latin typeface="Arimo"/>
                </a:rPr>
                <a:t>Số</a:t>
              </a:r>
              <a:r>
                <a:rPr lang="en-US" sz="2400" dirty="0">
                  <a:solidFill>
                    <a:srgbClr val="FFFFFF"/>
                  </a:solidFill>
                  <a:latin typeface="Arimo"/>
                </a:rPr>
                <a:t> </a:t>
              </a:r>
              <a:r>
                <a:rPr lang="en-US" sz="2400" dirty="0" err="1">
                  <a:solidFill>
                    <a:srgbClr val="FFFFFF"/>
                  </a:solidFill>
                  <a:latin typeface="Arimo"/>
                </a:rPr>
                <a:t>Vấn</a:t>
              </a:r>
              <a:r>
                <a:rPr lang="en-US" sz="2400" dirty="0">
                  <a:solidFill>
                    <a:srgbClr val="FFFFFF"/>
                  </a:solidFill>
                  <a:latin typeface="Arimo"/>
                </a:rPr>
                <a:t> </a:t>
              </a:r>
              <a:r>
                <a:rPr lang="en-US" sz="2400" dirty="0" err="1">
                  <a:solidFill>
                    <a:srgbClr val="FFFFFF"/>
                  </a:solidFill>
                  <a:latin typeface="Arimo"/>
                </a:rPr>
                <a:t>Đề</a:t>
              </a:r>
              <a:r>
                <a:rPr lang="en-US" sz="2400" dirty="0">
                  <a:solidFill>
                    <a:srgbClr val="FFFFFF"/>
                  </a:solidFill>
                  <a:latin typeface="Arimo"/>
                </a:rPr>
                <a:t> </a:t>
              </a:r>
              <a:r>
                <a:rPr lang="en-US" sz="2400" dirty="0" err="1">
                  <a:solidFill>
                    <a:srgbClr val="FFFFFF"/>
                  </a:solidFill>
                  <a:latin typeface="Arimo"/>
                </a:rPr>
                <a:t>Cần</a:t>
              </a:r>
              <a:r>
                <a:rPr lang="en-US" sz="2400" dirty="0">
                  <a:solidFill>
                    <a:srgbClr val="FFFFFF"/>
                  </a:solidFill>
                  <a:latin typeface="Arimo"/>
                </a:rPr>
                <a:t> </a:t>
              </a:r>
              <a:r>
                <a:rPr lang="en-US" sz="2400" dirty="0" err="1">
                  <a:solidFill>
                    <a:srgbClr val="FFFFFF"/>
                  </a:solidFill>
                  <a:latin typeface="Arimo"/>
                </a:rPr>
                <a:t>Lưu</a:t>
              </a:r>
              <a:r>
                <a:rPr lang="en-US" sz="2400" dirty="0">
                  <a:solidFill>
                    <a:srgbClr val="FFFFFF"/>
                  </a:solidFill>
                  <a:latin typeface="Arimo"/>
                </a:rPr>
                <a:t> Ý</a:t>
              </a:r>
            </a:p>
          </p:txBody>
        </p:sp>
      </p:grpSp>
    </p:spTree>
    <p:extLst>
      <p:ext uri="{BB962C8B-B14F-4D97-AF65-F5344CB8AC3E}">
        <p14:creationId xmlns:p14="http://schemas.microsoft.com/office/powerpoint/2010/main" val="34932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6" name="Freeform 6"/>
          <p:cNvSpPr/>
          <p:nvPr/>
        </p:nvSpPr>
        <p:spPr>
          <a:xfrm>
            <a:off x="0" y="0"/>
            <a:ext cx="5448300" cy="10287000"/>
          </a:xfrm>
          <a:custGeom>
            <a:avLst/>
            <a:gdLst/>
            <a:ahLst/>
            <a:cxnLst/>
            <a:rect l="l" t="t" r="r" b="b"/>
            <a:pathLst>
              <a:path w="8572500" h="10287000">
                <a:moveTo>
                  <a:pt x="0" y="0"/>
                </a:moveTo>
                <a:lnTo>
                  <a:pt x="8572500" y="0"/>
                </a:lnTo>
                <a:lnTo>
                  <a:pt x="8572500" y="10287000"/>
                </a:lnTo>
                <a:lnTo>
                  <a:pt x="0" y="10287000"/>
                </a:lnTo>
                <a:lnTo>
                  <a:pt x="0" y="0"/>
                </a:lnTo>
                <a:close/>
              </a:path>
            </a:pathLst>
          </a:custGeom>
          <a:blipFill>
            <a:blip r:embed="rId3">
              <a:alphaModFix amt="90000"/>
            </a:blip>
            <a:stretch>
              <a:fillRect l="-40056" r="-40056"/>
            </a:stretch>
          </a:blipFill>
          <a:ln>
            <a:solidFill>
              <a:schemeClr val="accent1"/>
            </a:solidFill>
          </a:ln>
        </p:spPr>
      </p:sp>
      <p:sp>
        <p:nvSpPr>
          <p:cNvPr id="7" name="AutoShape 7"/>
          <p:cNvSpPr/>
          <p:nvPr/>
        </p:nvSpPr>
        <p:spPr>
          <a:xfrm>
            <a:off x="0" y="1028700"/>
            <a:ext cx="190500" cy="9258300"/>
          </a:xfrm>
          <a:prstGeom prst="rect">
            <a:avLst/>
          </a:prstGeom>
          <a:solidFill>
            <a:schemeClr val="accent1"/>
          </a:solidFill>
        </p:spPr>
      </p:sp>
      <p:sp>
        <p:nvSpPr>
          <p:cNvPr id="8" name="AutoShape 8"/>
          <p:cNvSpPr/>
          <p:nvPr/>
        </p:nvSpPr>
        <p:spPr>
          <a:xfrm>
            <a:off x="5448300" y="0"/>
            <a:ext cx="190500" cy="9258300"/>
          </a:xfrm>
          <a:prstGeom prst="rect">
            <a:avLst/>
          </a:prstGeom>
          <a:solidFill>
            <a:schemeClr val="accent1"/>
          </a:solidFill>
        </p:spPr>
      </p:sp>
      <p:sp>
        <p:nvSpPr>
          <p:cNvPr id="9" name="AutoShape 9"/>
          <p:cNvSpPr/>
          <p:nvPr/>
        </p:nvSpPr>
        <p:spPr>
          <a:xfrm>
            <a:off x="18097500" y="1028700"/>
            <a:ext cx="190500" cy="9258300"/>
          </a:xfrm>
          <a:prstGeom prst="rect">
            <a:avLst/>
          </a:prstGeom>
          <a:solidFill>
            <a:srgbClr val="3EDAD8"/>
          </a:solidFill>
        </p:spPr>
      </p:sp>
      <p:graphicFrame>
        <p:nvGraphicFramePr>
          <p:cNvPr id="10" name="Bảng 9">
            <a:extLst>
              <a:ext uri="{FF2B5EF4-FFF2-40B4-BE49-F238E27FC236}">
                <a16:creationId xmlns:a16="http://schemas.microsoft.com/office/drawing/2014/main" id="{FB8C2517-4C71-8093-4093-BB2C1E1F3359}"/>
              </a:ext>
            </a:extLst>
          </p:cNvPr>
          <p:cNvGraphicFramePr>
            <a:graphicFrameLocks noGrp="1"/>
          </p:cNvGraphicFramePr>
          <p:nvPr>
            <p:extLst>
              <p:ext uri="{D42A27DB-BD31-4B8C-83A1-F6EECF244321}">
                <p14:modId xmlns:p14="http://schemas.microsoft.com/office/powerpoint/2010/main" val="1114159890"/>
              </p:ext>
            </p:extLst>
          </p:nvPr>
        </p:nvGraphicFramePr>
        <p:xfrm>
          <a:off x="5638800" y="0"/>
          <a:ext cx="4876800" cy="1333500"/>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235909344"/>
                    </a:ext>
                  </a:extLst>
                </a:gridCol>
              </a:tblGrid>
              <a:tr h="1333500">
                <a:tc>
                  <a:txBody>
                    <a:bodyPr/>
                    <a:lstStyle/>
                    <a:p>
                      <a:pPr algn="ctr"/>
                      <a:r>
                        <a:rPr lang="en-US" sz="3200" dirty="0" err="1">
                          <a:solidFill>
                            <a:schemeClr val="bg1"/>
                          </a:solidFill>
                          <a:latin typeface="Clear Sans Bold" panose="020B0604020202020204" charset="0"/>
                          <a:cs typeface="Clear Sans Bold" panose="020B0604020202020204" charset="0"/>
                        </a:rPr>
                        <a:t>Kết</a:t>
                      </a:r>
                      <a:r>
                        <a:rPr lang="en-US" sz="3200" dirty="0">
                          <a:solidFill>
                            <a:schemeClr val="bg1"/>
                          </a:solidFill>
                          <a:latin typeface="Clear Sans Bold" panose="020B0604020202020204" charset="0"/>
                          <a:cs typeface="Clear Sans Bold" panose="020B0604020202020204" charset="0"/>
                        </a:rPr>
                        <a:t> </a:t>
                      </a:r>
                      <a:r>
                        <a:rPr lang="en-US" sz="3200" dirty="0" err="1">
                          <a:solidFill>
                            <a:schemeClr val="bg1"/>
                          </a:solidFill>
                          <a:latin typeface="Clear Sans Bold" panose="020B0604020202020204" charset="0"/>
                          <a:cs typeface="Clear Sans Bold" panose="020B0604020202020204" charset="0"/>
                        </a:rPr>
                        <a:t>luận</a:t>
                      </a:r>
                      <a:endParaRPr lang="vi-VN" sz="3200" dirty="0">
                        <a:solidFill>
                          <a:schemeClr val="bg1"/>
                        </a:solidFill>
                        <a:latin typeface="Clear Sans Bold" panose="020B0604020202020204" charset="0"/>
                        <a:cs typeface="Clear Sans Bold" panose="020B060402020202020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343960371"/>
                  </a:ext>
                </a:extLst>
              </a:tr>
            </a:tbl>
          </a:graphicData>
        </a:graphic>
      </p:graphicFrame>
      <p:sp>
        <p:nvSpPr>
          <p:cNvPr id="11" name="Hộp Văn bản 10">
            <a:extLst>
              <a:ext uri="{FF2B5EF4-FFF2-40B4-BE49-F238E27FC236}">
                <a16:creationId xmlns:a16="http://schemas.microsoft.com/office/drawing/2014/main" id="{F700EBB1-396D-A0E9-756C-ED76FF8B36D3}"/>
              </a:ext>
            </a:extLst>
          </p:cNvPr>
          <p:cNvSpPr txBox="1"/>
          <p:nvPr/>
        </p:nvSpPr>
        <p:spPr>
          <a:xfrm>
            <a:off x="5867400" y="1511736"/>
            <a:ext cx="9677400" cy="8027839"/>
          </a:xfrm>
          <a:prstGeom prst="rect">
            <a:avLst/>
          </a:prstGeom>
          <a:noFill/>
        </p:spPr>
        <p:txBody>
          <a:bodyPr wrap="square" rtlCol="0">
            <a:spAutoFit/>
          </a:bodyPr>
          <a:lstStyle/>
          <a:p>
            <a:pPr lvl="1">
              <a:lnSpc>
                <a:spcPct val="150000"/>
              </a:lnSpc>
              <a:spcBef>
                <a:spcPts val="200"/>
              </a:spcBef>
            </a:pPr>
            <a:r>
              <a:rPr lang="vi-VN" sz="1600" b="1" dirty="0">
                <a:solidFill>
                  <a:srgbClr val="2F5496"/>
                </a:solidFill>
                <a:effectLst/>
                <a:latin typeface="Arimo" panose="020B0604020202020204" charset="0"/>
                <a:ea typeface="Arimo" panose="020B0604020202020204" charset="0"/>
                <a:cs typeface="Arimo" panose="020B0604020202020204" charset="0"/>
              </a:rPr>
              <a:t>Ưu Điểm</a:t>
            </a:r>
          </a:p>
          <a:p>
            <a:pPr lvl="1">
              <a:lnSpc>
                <a:spcPct val="150000"/>
              </a:lnSpc>
              <a:spcBef>
                <a:spcPts val="200"/>
              </a:spcBef>
            </a:pPr>
            <a:r>
              <a:rPr lang="vi-VN" b="1" dirty="0">
                <a:solidFill>
                  <a:schemeClr val="bg1"/>
                </a:solidFill>
                <a:effectLst/>
                <a:latin typeface="Arimo" panose="020B0604020202020204" charset="0"/>
                <a:ea typeface="Arimo" panose="020B0604020202020204" charset="0"/>
                <a:cs typeface="Arimo" panose="020B0604020202020204" charset="0"/>
              </a:rPr>
              <a:t>Tự động hóa dán nhãn : </a:t>
            </a:r>
            <a:r>
              <a:rPr lang="vi-VN" dirty="0">
                <a:solidFill>
                  <a:schemeClr val="bg1"/>
                </a:solidFill>
                <a:effectLst/>
                <a:latin typeface="Arimo" panose="020B0604020202020204" charset="0"/>
                <a:ea typeface="Arimo" panose="020B0604020202020204" charset="0"/>
                <a:cs typeface="Arimo" panose="020B0604020202020204" charset="0"/>
              </a:rPr>
              <a:t>Sử dụng </a:t>
            </a:r>
            <a:r>
              <a:rPr lang="vi-VN" dirty="0" err="1">
                <a:solidFill>
                  <a:schemeClr val="bg1"/>
                </a:solidFill>
                <a:effectLst/>
                <a:latin typeface="Arimo" panose="020B0604020202020204" charset="0"/>
                <a:ea typeface="Arimo" panose="020B0604020202020204" charset="0"/>
                <a:cs typeface="Arimo" panose="020B0604020202020204" charset="0"/>
              </a:rPr>
              <a:t>Roboflow</a:t>
            </a:r>
            <a:r>
              <a:rPr lang="vi-VN" dirty="0">
                <a:solidFill>
                  <a:schemeClr val="bg1"/>
                </a:solidFill>
                <a:effectLst/>
                <a:latin typeface="Arimo" panose="020B0604020202020204" charset="0"/>
                <a:ea typeface="Arimo" panose="020B0604020202020204" charset="0"/>
                <a:cs typeface="Arimo" panose="020B0604020202020204" charset="0"/>
              </a:rPr>
              <a:t> để dán nhãn và tiền xử lý dữ liệu, tiết kiệm thời gian.</a:t>
            </a:r>
          </a:p>
          <a:p>
            <a:pPr lvl="1"/>
            <a:r>
              <a:rPr lang="vi-VN" b="1" dirty="0">
                <a:solidFill>
                  <a:schemeClr val="bg1"/>
                </a:solidFill>
                <a:latin typeface="Arimo" panose="020B0604020202020204" charset="0"/>
                <a:ea typeface="Arimo" panose="020B0604020202020204" charset="0"/>
                <a:cs typeface="Arimo" panose="020B0604020202020204" charset="0"/>
              </a:rPr>
              <a:t>Ít nhầm lẫn:</a:t>
            </a:r>
            <a:r>
              <a:rPr lang="vi-VN" dirty="0">
                <a:solidFill>
                  <a:schemeClr val="bg1"/>
                </a:solidFill>
                <a:latin typeface="Arimo" panose="020B0604020202020204" charset="0"/>
                <a:ea typeface="Arimo" panose="020B0604020202020204" charset="0"/>
                <a:cs typeface="Arimo" panose="020B0604020202020204" charset="0"/>
              </a:rPr>
              <a:t> Độ chính xác &gt; 95% với tỷ lệ nhầm lẫn nhỏ chỉ 7.14% cho loại tiền 2000 và 8.7% cho loại tiền 500.</a:t>
            </a:r>
          </a:p>
          <a:p>
            <a:pPr lvl="1"/>
            <a:r>
              <a:rPr lang="vi-VN" b="1" dirty="0">
                <a:solidFill>
                  <a:schemeClr val="bg1"/>
                </a:solidFill>
                <a:effectLst/>
                <a:latin typeface="Arimo" panose="020B0604020202020204" charset="0"/>
                <a:ea typeface="Arimo" panose="020B0604020202020204" charset="0"/>
                <a:cs typeface="Arimo" panose="020B0604020202020204" charset="0"/>
              </a:rPr>
              <a:t>Dễ tích </a:t>
            </a:r>
            <a:r>
              <a:rPr lang="vi-VN" b="1" dirty="0" err="1">
                <a:solidFill>
                  <a:schemeClr val="bg1"/>
                </a:solidFill>
                <a:effectLst/>
                <a:latin typeface="Arimo" panose="020B0604020202020204" charset="0"/>
                <a:ea typeface="Arimo" panose="020B0604020202020204" charset="0"/>
                <a:cs typeface="Arimo" panose="020B0604020202020204" charset="0"/>
              </a:rPr>
              <a:t>hợp</a:t>
            </a:r>
            <a:r>
              <a:rPr lang="vi-VN" dirty="0" err="1">
                <a:solidFill>
                  <a:schemeClr val="bg1"/>
                </a:solidFill>
                <a:effectLst/>
                <a:latin typeface="Arimo" panose="020B0604020202020204" charset="0"/>
                <a:ea typeface="Arimo" panose="020B0604020202020204" charset="0"/>
                <a:cs typeface="Arimo" panose="020B0604020202020204" charset="0"/>
              </a:rPr>
              <a:t>:Giao</a:t>
            </a:r>
            <a:r>
              <a:rPr lang="vi-VN" dirty="0">
                <a:solidFill>
                  <a:schemeClr val="bg1"/>
                </a:solidFill>
                <a:effectLst/>
                <a:latin typeface="Arimo" panose="020B0604020202020204" charset="0"/>
                <a:ea typeface="Arimo" panose="020B0604020202020204" charset="0"/>
                <a:cs typeface="Arimo" panose="020B0604020202020204" charset="0"/>
              </a:rPr>
              <a:t> diện </a:t>
            </a:r>
            <a:r>
              <a:rPr lang="vi-VN" dirty="0" err="1">
                <a:solidFill>
                  <a:schemeClr val="bg1"/>
                </a:solidFill>
                <a:effectLst/>
                <a:latin typeface="Arimo" panose="020B0604020202020204" charset="0"/>
                <a:ea typeface="Arimo" panose="020B0604020202020204" charset="0"/>
                <a:cs typeface="Arimo" panose="020B0604020202020204" charset="0"/>
              </a:rPr>
              <a:t>Tkinter</a:t>
            </a:r>
            <a:r>
              <a:rPr lang="vi-VN" dirty="0">
                <a:solidFill>
                  <a:schemeClr val="bg1"/>
                </a:solidFill>
                <a:effectLst/>
                <a:latin typeface="Arimo" panose="020B0604020202020204" charset="0"/>
                <a:ea typeface="Arimo" panose="020B0604020202020204" charset="0"/>
                <a:cs typeface="Arimo" panose="020B0604020202020204" charset="0"/>
              </a:rPr>
              <a:t> dễ sử dụng và tương tác.</a:t>
            </a:r>
          </a:p>
          <a:p>
            <a:pPr lvl="1"/>
            <a:r>
              <a:rPr lang="vi-VN" b="1" dirty="0">
                <a:solidFill>
                  <a:schemeClr val="bg1"/>
                </a:solidFill>
                <a:latin typeface="Arimo" panose="020B0604020202020204" charset="0"/>
                <a:ea typeface="Arimo" panose="020B0604020202020204" charset="0"/>
                <a:cs typeface="Arimo" panose="020B0604020202020204" charset="0"/>
              </a:rPr>
              <a:t>Linh Hoạt: </a:t>
            </a:r>
            <a:r>
              <a:rPr lang="vi-VN" dirty="0">
                <a:solidFill>
                  <a:schemeClr val="bg1"/>
                </a:solidFill>
                <a:effectLst/>
                <a:latin typeface="Arimo" panose="020B0604020202020204" charset="0"/>
                <a:ea typeface="Arimo" panose="020B0604020202020204" charset="0"/>
                <a:cs typeface="Arimo" panose="020B0604020202020204" charset="0"/>
              </a:rPr>
              <a:t>Hỗ trợ nhận dạng từ hình ảnh tĩnh và </a:t>
            </a:r>
            <a:r>
              <a:rPr lang="vi-VN" dirty="0" err="1">
                <a:solidFill>
                  <a:schemeClr val="bg1"/>
                </a:solidFill>
                <a:effectLst/>
                <a:latin typeface="Arimo" panose="020B0604020202020204" charset="0"/>
                <a:ea typeface="Arimo" panose="020B0604020202020204" charset="0"/>
                <a:cs typeface="Arimo" panose="020B0604020202020204" charset="0"/>
              </a:rPr>
              <a:t>camera</a:t>
            </a:r>
            <a:r>
              <a:rPr lang="vi-VN" dirty="0">
                <a:solidFill>
                  <a:schemeClr val="bg1"/>
                </a:solidFill>
                <a:effectLst/>
                <a:latin typeface="Arimo" panose="020B0604020202020204" charset="0"/>
                <a:ea typeface="Arimo" panose="020B0604020202020204" charset="0"/>
                <a:cs typeface="Arimo" panose="020B0604020202020204" charset="0"/>
              </a:rPr>
              <a:t> trực tiếp.</a:t>
            </a:r>
          </a:p>
          <a:p>
            <a:pPr lvl="1"/>
            <a:r>
              <a:rPr lang="vi-VN" b="1" dirty="0">
                <a:solidFill>
                  <a:schemeClr val="bg1"/>
                </a:solidFill>
                <a:latin typeface="Arimo" panose="020B0604020202020204" charset="0"/>
                <a:ea typeface="Arimo" panose="020B0604020202020204" charset="0"/>
                <a:cs typeface="Arimo" panose="020B0604020202020204" charset="0"/>
              </a:rPr>
              <a:t>Độ chính xác:</a:t>
            </a:r>
            <a:r>
              <a:rPr lang="vi-VN" dirty="0">
                <a:solidFill>
                  <a:schemeClr val="bg1"/>
                </a:solidFill>
                <a:latin typeface="Arimo" panose="020B0604020202020204" charset="0"/>
                <a:ea typeface="Arimo" panose="020B0604020202020204" charset="0"/>
                <a:cs typeface="Arimo" panose="020B0604020202020204" charset="0"/>
              </a:rPr>
              <a:t> Mô hình đạt mAP@0.5 IOU 0.883và F1 </a:t>
            </a:r>
            <a:r>
              <a:rPr lang="vi-VN" dirty="0" err="1">
                <a:solidFill>
                  <a:schemeClr val="bg1"/>
                </a:solidFill>
                <a:latin typeface="Arimo" panose="020B0604020202020204" charset="0"/>
                <a:ea typeface="Arimo" panose="020B0604020202020204" charset="0"/>
                <a:cs typeface="Arimo" panose="020B0604020202020204" charset="0"/>
              </a:rPr>
              <a:t>score</a:t>
            </a:r>
            <a:r>
              <a:rPr lang="vi-VN" dirty="0">
                <a:solidFill>
                  <a:schemeClr val="bg1"/>
                </a:solidFill>
                <a:latin typeface="Arimo" panose="020B0604020202020204" charset="0"/>
                <a:ea typeface="Arimo" panose="020B0604020202020204" charset="0"/>
                <a:cs typeface="Arimo" panose="020B0604020202020204" charset="0"/>
              </a:rPr>
              <a:t> 0.87, cho thấy mô hình rất chính xác trong việc nhận dạng các loại </a:t>
            </a:r>
            <a:r>
              <a:rPr lang="vi-VN" dirty="0" err="1">
                <a:solidFill>
                  <a:schemeClr val="bg1"/>
                </a:solidFill>
                <a:latin typeface="Arimo" panose="020B0604020202020204" charset="0"/>
                <a:ea typeface="Arimo" panose="020B0604020202020204" charset="0"/>
                <a:cs typeface="Arimo" panose="020B0604020202020204" charset="0"/>
              </a:rPr>
              <a:t>tiền.Nhưng</a:t>
            </a:r>
            <a:r>
              <a:rPr lang="vi-VN" dirty="0">
                <a:solidFill>
                  <a:schemeClr val="bg1"/>
                </a:solidFill>
                <a:latin typeface="Arimo" panose="020B0604020202020204" charset="0"/>
                <a:ea typeface="Arimo" panose="020B0604020202020204" charset="0"/>
                <a:cs typeface="Arimo" panose="020B0604020202020204" charset="0"/>
              </a:rPr>
              <a:t> vẫn có 1 số sai sót và không nhận dạng được</a:t>
            </a:r>
          </a:p>
          <a:p>
            <a:pPr lvl="1"/>
            <a:r>
              <a:rPr lang="vi-VN" b="1" dirty="0" err="1">
                <a:solidFill>
                  <a:schemeClr val="bg1"/>
                </a:solidFill>
                <a:latin typeface="Arimo" panose="020B0604020202020204" charset="0"/>
                <a:ea typeface="Arimo" panose="020B0604020202020204" charset="0"/>
                <a:cs typeface="Arimo" panose="020B0604020202020204" charset="0"/>
              </a:rPr>
              <a:t>Precision</a:t>
            </a:r>
            <a:r>
              <a:rPr lang="vi-VN" b="1" dirty="0">
                <a:solidFill>
                  <a:schemeClr val="bg1"/>
                </a:solidFill>
                <a:latin typeface="Arimo" panose="020B0604020202020204" charset="0"/>
                <a:ea typeface="Arimo" panose="020B0604020202020204" charset="0"/>
                <a:cs typeface="Arimo" panose="020B0604020202020204" charset="0"/>
              </a:rPr>
              <a:t> và </a:t>
            </a:r>
            <a:r>
              <a:rPr lang="vi-VN" b="1" dirty="0" err="1">
                <a:solidFill>
                  <a:schemeClr val="bg1"/>
                </a:solidFill>
                <a:latin typeface="Arimo" panose="020B0604020202020204" charset="0"/>
                <a:ea typeface="Arimo" panose="020B0604020202020204" charset="0"/>
                <a:cs typeface="Arimo" panose="020B0604020202020204" charset="0"/>
              </a:rPr>
              <a:t>Recall</a:t>
            </a:r>
            <a:r>
              <a:rPr lang="vi-VN" b="1" dirty="0">
                <a:solidFill>
                  <a:schemeClr val="bg1"/>
                </a:solidFill>
                <a:latin typeface="Arimo" panose="020B0604020202020204" charset="0"/>
                <a:ea typeface="Arimo" panose="020B0604020202020204" charset="0"/>
                <a:cs typeface="Arimo" panose="020B0604020202020204" charset="0"/>
              </a:rPr>
              <a:t> tuyệt đối:</a:t>
            </a:r>
            <a:r>
              <a:rPr lang="vi-VN" dirty="0">
                <a:solidFill>
                  <a:schemeClr val="bg1"/>
                </a:solidFill>
                <a:latin typeface="Arimo" panose="020B0604020202020204" charset="0"/>
                <a:ea typeface="Arimo" panose="020B0604020202020204" charset="0"/>
                <a:cs typeface="Arimo" panose="020B0604020202020204" charset="0"/>
              </a:rPr>
              <a:t> </a:t>
            </a:r>
            <a:r>
              <a:rPr lang="vi-VN" dirty="0" err="1">
                <a:solidFill>
                  <a:schemeClr val="bg1"/>
                </a:solidFill>
                <a:latin typeface="Arimo" panose="020B0604020202020204" charset="0"/>
                <a:ea typeface="Arimo" panose="020B0604020202020204" charset="0"/>
                <a:cs typeface="Arimo" panose="020B0604020202020204" charset="0"/>
              </a:rPr>
              <a:t>Precision</a:t>
            </a:r>
            <a:r>
              <a:rPr lang="vi-VN" dirty="0">
                <a:solidFill>
                  <a:schemeClr val="bg1"/>
                </a:solidFill>
                <a:latin typeface="Arimo" panose="020B0604020202020204" charset="0"/>
                <a:ea typeface="Arimo" panose="020B0604020202020204" charset="0"/>
                <a:cs typeface="Arimo" panose="020B0604020202020204" charset="0"/>
              </a:rPr>
              <a:t> và </a:t>
            </a:r>
            <a:r>
              <a:rPr lang="vi-VN" dirty="0" err="1">
                <a:solidFill>
                  <a:schemeClr val="bg1"/>
                </a:solidFill>
                <a:latin typeface="Arimo" panose="020B0604020202020204" charset="0"/>
                <a:ea typeface="Arimo" panose="020B0604020202020204" charset="0"/>
                <a:cs typeface="Arimo" panose="020B0604020202020204" charset="0"/>
              </a:rPr>
              <a:t>Recall</a:t>
            </a:r>
            <a:r>
              <a:rPr lang="vi-VN" dirty="0">
                <a:solidFill>
                  <a:schemeClr val="bg1"/>
                </a:solidFill>
                <a:latin typeface="Arimo" panose="020B0604020202020204" charset="0"/>
                <a:ea typeface="Arimo" panose="020B0604020202020204" charset="0"/>
                <a:cs typeface="Arimo" panose="020B0604020202020204" charset="0"/>
              </a:rPr>
              <a:t> đều đạt 1.00, chứng tỏ mô hình dự đoán đúng hầu hết các đối tượng trong tập kiểm tra.</a:t>
            </a:r>
          </a:p>
          <a:p>
            <a:pPr lvl="1"/>
            <a:r>
              <a:rPr lang="vi-VN" sz="1600" b="1" dirty="0">
                <a:solidFill>
                  <a:srgbClr val="2F5496"/>
                </a:solidFill>
                <a:effectLst/>
                <a:latin typeface="Arimo" panose="020B0604020202020204" charset="0"/>
                <a:ea typeface="Arimo" panose="020B0604020202020204" charset="0"/>
                <a:cs typeface="Arimo" panose="020B0604020202020204" charset="0"/>
              </a:rPr>
              <a:t>Nhược Điểm</a:t>
            </a:r>
          </a:p>
          <a:p>
            <a:pPr lvl="1"/>
            <a:r>
              <a:rPr lang="vi-VN" b="1" dirty="0" err="1">
                <a:solidFill>
                  <a:schemeClr val="bg1"/>
                </a:solidFill>
                <a:latin typeface="Arimo" panose="020B0604020202020204" charset="0"/>
                <a:ea typeface="Arimo" panose="020B0604020202020204" charset="0"/>
                <a:cs typeface="Arimo" panose="020B0604020202020204" charset="0"/>
              </a:rPr>
              <a:t>Class</a:t>
            </a:r>
            <a:r>
              <a:rPr lang="vi-VN" b="1" dirty="0">
                <a:solidFill>
                  <a:schemeClr val="bg1"/>
                </a:solidFill>
                <a:latin typeface="Arimo" panose="020B0604020202020204" charset="0"/>
                <a:ea typeface="Arimo" panose="020B0604020202020204" charset="0"/>
                <a:cs typeface="Arimo" panose="020B0604020202020204" charset="0"/>
              </a:rPr>
              <a:t> </a:t>
            </a:r>
            <a:r>
              <a:rPr lang="vi-VN" b="1" dirty="0" err="1">
                <a:solidFill>
                  <a:schemeClr val="bg1"/>
                </a:solidFill>
                <a:latin typeface="Arimo" panose="020B0604020202020204" charset="0"/>
                <a:ea typeface="Arimo" panose="020B0604020202020204" charset="0"/>
                <a:cs typeface="Arimo" panose="020B0604020202020204" charset="0"/>
              </a:rPr>
              <a:t>Loss</a:t>
            </a:r>
            <a:r>
              <a:rPr lang="vi-VN" b="1" dirty="0">
                <a:solidFill>
                  <a:schemeClr val="bg1"/>
                </a:solidFill>
                <a:latin typeface="Arimo" panose="020B0604020202020204" charset="0"/>
                <a:ea typeface="Arimo" panose="020B0604020202020204" charset="0"/>
                <a:cs typeface="Arimo" panose="020B0604020202020204" charset="0"/>
              </a:rPr>
              <a:t> và DFL </a:t>
            </a:r>
            <a:r>
              <a:rPr lang="vi-VN" b="1" dirty="0" err="1">
                <a:solidFill>
                  <a:schemeClr val="bg1"/>
                </a:solidFill>
                <a:latin typeface="Arimo" panose="020B0604020202020204" charset="0"/>
                <a:ea typeface="Arimo" panose="020B0604020202020204" charset="0"/>
                <a:cs typeface="Arimo" panose="020B0604020202020204" charset="0"/>
              </a:rPr>
              <a:t>Loss</a:t>
            </a:r>
            <a:r>
              <a:rPr lang="vi-VN" b="1" dirty="0">
                <a:solidFill>
                  <a:schemeClr val="bg1"/>
                </a:solidFill>
                <a:latin typeface="Arimo" panose="020B0604020202020204" charset="0"/>
                <a:ea typeface="Arimo" panose="020B0604020202020204" charset="0"/>
                <a:cs typeface="Arimo" panose="020B0604020202020204" charset="0"/>
              </a:rPr>
              <a:t> cao:</a:t>
            </a:r>
            <a:r>
              <a:rPr lang="vi-VN" dirty="0">
                <a:solidFill>
                  <a:schemeClr val="bg1"/>
                </a:solidFill>
                <a:latin typeface="Arimo" panose="020B0604020202020204" charset="0"/>
                <a:ea typeface="Arimo" panose="020B0604020202020204" charset="0"/>
                <a:cs typeface="Arimo" panose="020B0604020202020204" charset="0"/>
              </a:rPr>
              <a:t> </a:t>
            </a:r>
            <a:r>
              <a:rPr lang="vi-VN" dirty="0" err="1">
                <a:solidFill>
                  <a:schemeClr val="bg1"/>
                </a:solidFill>
                <a:latin typeface="Arimo" panose="020B0604020202020204" charset="0"/>
                <a:ea typeface="Arimo" panose="020B0604020202020204" charset="0"/>
                <a:cs typeface="Arimo" panose="020B0604020202020204" charset="0"/>
              </a:rPr>
              <a:t>Class</a:t>
            </a:r>
            <a:r>
              <a:rPr lang="vi-VN" dirty="0">
                <a:solidFill>
                  <a:schemeClr val="bg1"/>
                </a:solidFill>
                <a:latin typeface="Arimo" panose="020B0604020202020204" charset="0"/>
                <a:ea typeface="Arimo" panose="020B0604020202020204" charset="0"/>
                <a:cs typeface="Arimo" panose="020B0604020202020204" charset="0"/>
              </a:rPr>
              <a:t> </a:t>
            </a:r>
            <a:r>
              <a:rPr lang="vi-VN" dirty="0" err="1">
                <a:solidFill>
                  <a:schemeClr val="bg1"/>
                </a:solidFill>
                <a:latin typeface="Arimo" panose="020B0604020202020204" charset="0"/>
                <a:ea typeface="Arimo" panose="020B0604020202020204" charset="0"/>
                <a:cs typeface="Arimo" panose="020B0604020202020204" charset="0"/>
              </a:rPr>
              <a:t>Loss</a:t>
            </a:r>
            <a:r>
              <a:rPr lang="vi-VN" dirty="0">
                <a:solidFill>
                  <a:schemeClr val="bg1"/>
                </a:solidFill>
                <a:latin typeface="Arimo" panose="020B0604020202020204" charset="0"/>
                <a:ea typeface="Arimo" panose="020B0604020202020204" charset="0"/>
                <a:cs typeface="Arimo" panose="020B0604020202020204" charset="0"/>
              </a:rPr>
              <a:t> là 0.5 và DFL </a:t>
            </a:r>
            <a:r>
              <a:rPr lang="vi-VN" dirty="0" err="1">
                <a:solidFill>
                  <a:schemeClr val="bg1"/>
                </a:solidFill>
                <a:latin typeface="Arimo" panose="020B0604020202020204" charset="0"/>
                <a:ea typeface="Arimo" panose="020B0604020202020204" charset="0"/>
                <a:cs typeface="Arimo" panose="020B0604020202020204" charset="0"/>
              </a:rPr>
              <a:t>Loss</a:t>
            </a:r>
            <a:r>
              <a:rPr lang="vi-VN" dirty="0">
                <a:solidFill>
                  <a:schemeClr val="bg1"/>
                </a:solidFill>
                <a:latin typeface="Arimo" panose="020B0604020202020204" charset="0"/>
                <a:ea typeface="Arimo" panose="020B0604020202020204" charset="0"/>
                <a:cs typeface="Arimo" panose="020B0604020202020204" charset="0"/>
              </a:rPr>
              <a:t> là 0.8, có thể cho thấy rằng có một số khó khăn trong việc phân loại chính xác các loại tiền và phân phối nhãn.</a:t>
            </a:r>
          </a:p>
          <a:p>
            <a:pPr lvl="1"/>
            <a:r>
              <a:rPr lang="vi-VN" b="1" dirty="0" err="1">
                <a:solidFill>
                  <a:schemeClr val="bg1"/>
                </a:solidFill>
                <a:latin typeface="Arimo" panose="020B0604020202020204" charset="0"/>
                <a:ea typeface="Arimo" panose="020B0604020202020204" charset="0"/>
                <a:cs typeface="Arimo" panose="020B0604020202020204" charset="0"/>
              </a:rPr>
              <a:t>Objectness</a:t>
            </a:r>
            <a:r>
              <a:rPr lang="vi-VN" b="1" dirty="0">
                <a:solidFill>
                  <a:schemeClr val="bg1"/>
                </a:solidFill>
                <a:latin typeface="Arimo" panose="020B0604020202020204" charset="0"/>
                <a:ea typeface="Arimo" panose="020B0604020202020204" charset="0"/>
                <a:cs typeface="Arimo" panose="020B0604020202020204" charset="0"/>
              </a:rPr>
              <a:t> </a:t>
            </a:r>
            <a:r>
              <a:rPr lang="vi-VN" b="1" dirty="0" err="1">
                <a:solidFill>
                  <a:schemeClr val="bg1"/>
                </a:solidFill>
                <a:latin typeface="Arimo" panose="020B0604020202020204" charset="0"/>
                <a:ea typeface="Arimo" panose="020B0604020202020204" charset="0"/>
                <a:cs typeface="Arimo" panose="020B0604020202020204" charset="0"/>
              </a:rPr>
              <a:t>Loss</a:t>
            </a:r>
            <a:r>
              <a:rPr lang="vi-VN" b="1" dirty="0">
                <a:solidFill>
                  <a:schemeClr val="bg1"/>
                </a:solidFill>
                <a:latin typeface="Arimo" panose="020B0604020202020204" charset="0"/>
                <a:ea typeface="Arimo" panose="020B0604020202020204" charset="0"/>
                <a:cs typeface="Arimo" panose="020B0604020202020204" charset="0"/>
              </a:rPr>
              <a:t> không cụ thể:</a:t>
            </a:r>
            <a:r>
              <a:rPr lang="vi-VN" dirty="0">
                <a:solidFill>
                  <a:schemeClr val="bg1"/>
                </a:solidFill>
                <a:latin typeface="Arimo" panose="020B0604020202020204" charset="0"/>
                <a:ea typeface="Arimo" panose="020B0604020202020204" charset="0"/>
                <a:cs typeface="Arimo" panose="020B0604020202020204" charset="0"/>
              </a:rPr>
              <a:t> Thiếu thông tin chi tiết về </a:t>
            </a:r>
            <a:r>
              <a:rPr lang="vi-VN" dirty="0" err="1">
                <a:solidFill>
                  <a:schemeClr val="bg1"/>
                </a:solidFill>
                <a:latin typeface="Arimo" panose="020B0604020202020204" charset="0"/>
                <a:ea typeface="Arimo" panose="020B0604020202020204" charset="0"/>
                <a:cs typeface="Arimo" panose="020B0604020202020204" charset="0"/>
              </a:rPr>
              <a:t>Objectness</a:t>
            </a:r>
            <a:r>
              <a:rPr lang="vi-VN" dirty="0">
                <a:solidFill>
                  <a:schemeClr val="bg1"/>
                </a:solidFill>
                <a:latin typeface="Arimo" panose="020B0604020202020204" charset="0"/>
                <a:ea typeface="Arimo" panose="020B0604020202020204" charset="0"/>
                <a:cs typeface="Arimo" panose="020B0604020202020204" charset="0"/>
              </a:rPr>
              <a:t> </a:t>
            </a:r>
            <a:r>
              <a:rPr lang="vi-VN" dirty="0" err="1">
                <a:solidFill>
                  <a:schemeClr val="bg1"/>
                </a:solidFill>
                <a:latin typeface="Arimo" panose="020B0604020202020204" charset="0"/>
                <a:ea typeface="Arimo" panose="020B0604020202020204" charset="0"/>
                <a:cs typeface="Arimo" panose="020B0604020202020204" charset="0"/>
              </a:rPr>
              <a:t>Loss</a:t>
            </a:r>
            <a:r>
              <a:rPr lang="vi-VN" dirty="0">
                <a:solidFill>
                  <a:schemeClr val="bg1"/>
                </a:solidFill>
                <a:latin typeface="Arimo" panose="020B0604020202020204" charset="0"/>
                <a:ea typeface="Arimo" panose="020B0604020202020204" charset="0"/>
                <a:cs typeface="Arimo" panose="020B0604020202020204" charset="0"/>
              </a:rPr>
              <a:t> có thể làm giảm khả năng đánh giá đầy đủ hiệu suất của mô hình</a:t>
            </a:r>
            <a:br>
              <a:rPr lang="vi-VN" dirty="0">
                <a:solidFill>
                  <a:schemeClr val="bg1"/>
                </a:solidFill>
                <a:latin typeface="Arimo" panose="020B0604020202020204" charset="0"/>
                <a:ea typeface="Arimo" panose="020B0604020202020204" charset="0"/>
                <a:cs typeface="Arimo" panose="020B0604020202020204" charset="0"/>
              </a:rPr>
            </a:br>
            <a:r>
              <a:rPr lang="vi-VN" b="1" dirty="0">
                <a:solidFill>
                  <a:schemeClr val="bg1"/>
                </a:solidFill>
                <a:effectLst/>
                <a:latin typeface="Arimo" panose="020B0604020202020204" charset="0"/>
                <a:ea typeface="Arimo" panose="020B0604020202020204" charset="0"/>
                <a:cs typeface="Arimo" panose="020B0604020202020204" charset="0"/>
              </a:rPr>
              <a:t>Phụ thuộc vào dữ liệu</a:t>
            </a:r>
            <a:r>
              <a:rPr lang="vi-VN" dirty="0">
                <a:solidFill>
                  <a:schemeClr val="bg1"/>
                </a:solidFill>
                <a:effectLst/>
                <a:latin typeface="Arimo" panose="020B0604020202020204" charset="0"/>
                <a:ea typeface="Arimo" panose="020B0604020202020204" charset="0"/>
                <a:cs typeface="Arimo" panose="020B0604020202020204" charset="0"/>
              </a:rPr>
              <a:t>: Chất lượng mô hình phụ thuộc vào dữ liệu huấn </a:t>
            </a:r>
            <a:r>
              <a:rPr lang="vi-VN" dirty="0" err="1">
                <a:solidFill>
                  <a:schemeClr val="bg1"/>
                </a:solidFill>
                <a:effectLst/>
                <a:latin typeface="Arimo" panose="020B0604020202020204" charset="0"/>
                <a:ea typeface="Arimo" panose="020B0604020202020204" charset="0"/>
                <a:cs typeface="Arimo" panose="020B0604020202020204" charset="0"/>
              </a:rPr>
              <a:t>luyện.Vẫn</a:t>
            </a:r>
            <a:r>
              <a:rPr lang="vi-VN" dirty="0">
                <a:solidFill>
                  <a:schemeClr val="bg1"/>
                </a:solidFill>
                <a:effectLst/>
                <a:latin typeface="Arimo" panose="020B0604020202020204" charset="0"/>
                <a:ea typeface="Arimo" panose="020B0604020202020204" charset="0"/>
                <a:cs typeface="Arimo" panose="020B0604020202020204" charset="0"/>
              </a:rPr>
              <a:t> Còn một số sai xót về mệnh giá cũng như không nhận dạng được</a:t>
            </a:r>
          </a:p>
          <a:p>
            <a:pPr lvl="1"/>
            <a:r>
              <a:rPr lang="vi-VN" b="1" dirty="0">
                <a:solidFill>
                  <a:schemeClr val="bg1"/>
                </a:solidFill>
                <a:effectLst/>
                <a:latin typeface="Arimo" panose="020B0604020202020204" charset="0"/>
                <a:ea typeface="Arimo" panose="020B0604020202020204" charset="0"/>
                <a:cs typeface="Arimo" panose="020B0604020202020204" charset="0"/>
              </a:rPr>
              <a:t>Cần kết nối </a:t>
            </a:r>
            <a:r>
              <a:rPr lang="vi-VN" b="1" dirty="0" err="1">
                <a:solidFill>
                  <a:schemeClr val="bg1"/>
                </a:solidFill>
                <a:effectLst/>
                <a:latin typeface="Arimo" panose="020B0604020202020204" charset="0"/>
                <a:ea typeface="Arimo" panose="020B0604020202020204" charset="0"/>
                <a:cs typeface="Arimo" panose="020B0604020202020204" charset="0"/>
              </a:rPr>
              <a:t>internet</a:t>
            </a:r>
            <a:r>
              <a:rPr lang="vi-VN" b="1" dirty="0">
                <a:solidFill>
                  <a:schemeClr val="bg1"/>
                </a:solidFill>
                <a:effectLst/>
                <a:latin typeface="Arimo" panose="020B0604020202020204" charset="0"/>
                <a:ea typeface="Arimo" panose="020B0604020202020204" charset="0"/>
                <a:cs typeface="Arimo" panose="020B0604020202020204" charset="0"/>
              </a:rPr>
              <a:t>: </a:t>
            </a:r>
            <a:r>
              <a:rPr lang="vi-VN" dirty="0">
                <a:solidFill>
                  <a:schemeClr val="bg1"/>
                </a:solidFill>
                <a:effectLst/>
                <a:latin typeface="Arimo" panose="020B0604020202020204" charset="0"/>
                <a:ea typeface="Arimo" panose="020B0604020202020204" charset="0"/>
                <a:cs typeface="Arimo" panose="020B0604020202020204" charset="0"/>
              </a:rPr>
              <a:t>Yêu cầu </a:t>
            </a:r>
            <a:r>
              <a:rPr lang="vi-VN" dirty="0" err="1">
                <a:solidFill>
                  <a:schemeClr val="bg1"/>
                </a:solidFill>
                <a:effectLst/>
                <a:latin typeface="Arimo" panose="020B0604020202020204" charset="0"/>
                <a:ea typeface="Arimo" panose="020B0604020202020204" charset="0"/>
                <a:cs typeface="Arimo" panose="020B0604020202020204" charset="0"/>
              </a:rPr>
              <a:t>internet</a:t>
            </a:r>
            <a:r>
              <a:rPr lang="vi-VN" dirty="0">
                <a:solidFill>
                  <a:schemeClr val="bg1"/>
                </a:solidFill>
                <a:effectLst/>
                <a:latin typeface="Arimo" panose="020B0604020202020204" charset="0"/>
                <a:ea typeface="Arimo" panose="020B0604020202020204" charset="0"/>
                <a:cs typeface="Arimo" panose="020B0604020202020204" charset="0"/>
              </a:rPr>
              <a:t> để tải dữ liệu và huấn luyện mô hình.</a:t>
            </a:r>
          </a:p>
          <a:p>
            <a:pPr lvl="1">
              <a:lnSpc>
                <a:spcPct val="150000"/>
              </a:lnSpc>
              <a:spcBef>
                <a:spcPts val="200"/>
              </a:spcBef>
            </a:pPr>
            <a:r>
              <a:rPr lang="vi-VN" sz="1600" b="1" dirty="0">
                <a:solidFill>
                  <a:srgbClr val="2F5496"/>
                </a:solidFill>
                <a:effectLst/>
                <a:latin typeface="Arimo" panose="020B0604020202020204" charset="0"/>
                <a:ea typeface="Arimo" panose="020B0604020202020204" charset="0"/>
                <a:cs typeface="Arimo" panose="020B0604020202020204" charset="0"/>
              </a:rPr>
              <a:t>Kết Luận:</a:t>
            </a:r>
          </a:p>
          <a:p>
            <a:pPr lvl="1">
              <a:lnSpc>
                <a:spcPct val="150000"/>
              </a:lnSpc>
              <a:spcBef>
                <a:spcPts val="200"/>
              </a:spcBef>
            </a:pPr>
            <a:r>
              <a:rPr lang="vi-VN" dirty="0">
                <a:solidFill>
                  <a:schemeClr val="bg1"/>
                </a:solidFill>
                <a:latin typeface="Arimo" panose="020B0604020202020204" charset="0"/>
                <a:ea typeface="Arimo" panose="020B0604020202020204" charset="0"/>
                <a:cs typeface="Arimo" panose="020B0604020202020204" charset="0"/>
              </a:rPr>
              <a:t>Ứng dụng nhận dạng tiền tệ bằng </a:t>
            </a:r>
            <a:r>
              <a:rPr lang="vi-VN" dirty="0" err="1">
                <a:solidFill>
                  <a:schemeClr val="bg1"/>
                </a:solidFill>
                <a:latin typeface="Arimo" panose="020B0604020202020204" charset="0"/>
                <a:ea typeface="Arimo" panose="020B0604020202020204" charset="0"/>
                <a:cs typeface="Arimo" panose="020B0604020202020204" charset="0"/>
              </a:rPr>
              <a:t>Roboflow</a:t>
            </a:r>
            <a:r>
              <a:rPr lang="vi-VN" dirty="0">
                <a:solidFill>
                  <a:schemeClr val="bg1"/>
                </a:solidFill>
                <a:latin typeface="Arimo" panose="020B0604020202020204" charset="0"/>
                <a:ea typeface="Arimo" panose="020B0604020202020204" charset="0"/>
                <a:cs typeface="Arimo" panose="020B0604020202020204" charset="0"/>
              </a:rPr>
              <a:t> và YOLOv8 có độ chính xác cao, dễ tích hợp, nhưng đòi hỏi phần cứng mạnh và phụ thuộc vào chất lượng dữ liệu. Hữu ích cho nhận dạng nhanh, tự động hóa quy trình nhận dạng tiền tệ. Cải thiện dữ liệu và tối ưu mô hình sẽ nâng cao hiệu suất.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15049500" y="0"/>
            <a:ext cx="3238500" cy="10287000"/>
          </a:xfrm>
          <a:custGeom>
            <a:avLst/>
            <a:gdLst/>
            <a:ahLst/>
            <a:cxnLst/>
            <a:rect l="l" t="t" r="r" b="b"/>
            <a:pathLst>
              <a:path w="3238500" h="10287000">
                <a:moveTo>
                  <a:pt x="0" y="0"/>
                </a:moveTo>
                <a:lnTo>
                  <a:pt x="3238500" y="0"/>
                </a:lnTo>
                <a:lnTo>
                  <a:pt x="3238500" y="10287000"/>
                </a:lnTo>
                <a:lnTo>
                  <a:pt x="0" y="10287000"/>
                </a:lnTo>
                <a:lnTo>
                  <a:pt x="0" y="0"/>
                </a:lnTo>
                <a:close/>
              </a:path>
            </a:pathLst>
          </a:custGeom>
          <a:blipFill>
            <a:blip r:embed="rId2">
              <a:alphaModFix amt="90000"/>
            </a:blip>
            <a:stretch>
              <a:fillRect l="-188384" r="-188384"/>
            </a:stretch>
          </a:blipFill>
        </p:spPr>
      </p:sp>
      <p:sp>
        <p:nvSpPr>
          <p:cNvPr id="3" name="AutoShape 3"/>
          <p:cNvSpPr/>
          <p:nvPr/>
        </p:nvSpPr>
        <p:spPr>
          <a:xfrm>
            <a:off x="18097500" y="0"/>
            <a:ext cx="190500" cy="9258300"/>
          </a:xfrm>
          <a:prstGeom prst="rect">
            <a:avLst/>
          </a:prstGeom>
          <a:solidFill>
            <a:schemeClr val="accent1"/>
          </a:solidFill>
        </p:spPr>
      </p:sp>
      <p:sp>
        <p:nvSpPr>
          <p:cNvPr id="4" name="AutoShape 4"/>
          <p:cNvSpPr/>
          <p:nvPr/>
        </p:nvSpPr>
        <p:spPr>
          <a:xfrm>
            <a:off x="15049500" y="1028700"/>
            <a:ext cx="190500" cy="9258300"/>
          </a:xfrm>
          <a:prstGeom prst="rect">
            <a:avLst/>
          </a:prstGeom>
          <a:solidFill>
            <a:schemeClr val="accent1"/>
          </a:solidFill>
        </p:spPr>
      </p:sp>
      <p:sp>
        <p:nvSpPr>
          <p:cNvPr id="5" name="AutoShape 5"/>
          <p:cNvSpPr/>
          <p:nvPr/>
        </p:nvSpPr>
        <p:spPr>
          <a:xfrm>
            <a:off x="0" y="0"/>
            <a:ext cx="190500" cy="9258300"/>
          </a:xfrm>
          <a:prstGeom prst="rect">
            <a:avLst/>
          </a:prstGeom>
          <a:solidFill>
            <a:schemeClr val="accent1"/>
          </a:solidFill>
        </p:spPr>
      </p:sp>
      <p:sp>
        <p:nvSpPr>
          <p:cNvPr id="7" name="TextBox 7"/>
          <p:cNvSpPr txBox="1"/>
          <p:nvPr/>
        </p:nvSpPr>
        <p:spPr>
          <a:xfrm>
            <a:off x="1295400" y="2620565"/>
            <a:ext cx="12687300" cy="5160002"/>
          </a:xfrm>
          <a:prstGeom prst="rect">
            <a:avLst/>
          </a:prstGeom>
        </p:spPr>
        <p:txBody>
          <a:bodyPr lIns="0" tIns="0" rIns="0" bIns="0" rtlCol="0" anchor="t">
            <a:spAutoFit/>
          </a:bodyPr>
          <a:lstStyle/>
          <a:p>
            <a:pPr algn="ctr">
              <a:lnSpc>
                <a:spcPts val="13650"/>
              </a:lnSpc>
            </a:pPr>
            <a:r>
              <a:rPr lang="en-US" sz="10500" spc="-105" dirty="0" err="1">
                <a:solidFill>
                  <a:schemeClr val="accent1"/>
                </a:solidFill>
                <a:latin typeface="Clear Sans Bold Italics"/>
              </a:rPr>
              <a:t>Cảm</a:t>
            </a:r>
            <a:r>
              <a:rPr lang="en-US" sz="10500" spc="-105" dirty="0">
                <a:solidFill>
                  <a:schemeClr val="accent1"/>
                </a:solidFill>
                <a:latin typeface="Clear Sans Bold Italics"/>
              </a:rPr>
              <a:t> </a:t>
            </a:r>
            <a:r>
              <a:rPr lang="en-US" sz="10500" spc="-105" dirty="0" err="1">
                <a:solidFill>
                  <a:schemeClr val="accent1"/>
                </a:solidFill>
                <a:latin typeface="Clear Sans Bold Italics"/>
              </a:rPr>
              <a:t>ơn</a:t>
            </a:r>
            <a:r>
              <a:rPr lang="en-US" sz="10500" spc="-105" dirty="0">
                <a:solidFill>
                  <a:schemeClr val="accent1"/>
                </a:solidFill>
                <a:latin typeface="Clear Sans Bold Italics"/>
              </a:rPr>
              <a:t> </a:t>
            </a:r>
            <a:r>
              <a:rPr lang="en-US" sz="10500" spc="-105" dirty="0" err="1">
                <a:solidFill>
                  <a:schemeClr val="accent1"/>
                </a:solidFill>
                <a:latin typeface="Clear Sans Bold Italics"/>
              </a:rPr>
              <a:t>thầy</a:t>
            </a:r>
            <a:r>
              <a:rPr lang="en-US" sz="10500" spc="-105" dirty="0">
                <a:solidFill>
                  <a:schemeClr val="accent1"/>
                </a:solidFill>
                <a:latin typeface="Clear Sans Bold Italics"/>
              </a:rPr>
              <a:t> </a:t>
            </a:r>
            <a:r>
              <a:rPr lang="en-US" sz="10500" spc="-105" dirty="0" err="1">
                <a:solidFill>
                  <a:schemeClr val="accent1"/>
                </a:solidFill>
                <a:latin typeface="Clear Sans Bold Italics"/>
              </a:rPr>
              <a:t>và</a:t>
            </a:r>
            <a:r>
              <a:rPr lang="en-US" sz="10500" spc="-105" dirty="0">
                <a:solidFill>
                  <a:schemeClr val="accent1"/>
                </a:solidFill>
                <a:latin typeface="Clear Sans Bold Italics"/>
              </a:rPr>
              <a:t> </a:t>
            </a:r>
            <a:r>
              <a:rPr lang="en-US" sz="10500" spc="-105" dirty="0" err="1">
                <a:solidFill>
                  <a:schemeClr val="accent1"/>
                </a:solidFill>
                <a:latin typeface="Clear Sans Bold Italics"/>
              </a:rPr>
              <a:t>các</a:t>
            </a:r>
            <a:r>
              <a:rPr lang="en-US" sz="10500" spc="-105" dirty="0">
                <a:solidFill>
                  <a:schemeClr val="accent1"/>
                </a:solidFill>
                <a:latin typeface="Clear Sans Bold Italics"/>
              </a:rPr>
              <a:t> </a:t>
            </a:r>
            <a:r>
              <a:rPr lang="en-US" sz="10500" spc="-105" dirty="0" err="1">
                <a:solidFill>
                  <a:schemeClr val="accent1"/>
                </a:solidFill>
                <a:latin typeface="Clear Sans Bold Italics"/>
              </a:rPr>
              <a:t>bạn</a:t>
            </a:r>
            <a:r>
              <a:rPr lang="en-US" sz="10500" spc="-105" dirty="0">
                <a:solidFill>
                  <a:schemeClr val="accent1"/>
                </a:solidFill>
                <a:latin typeface="Clear Sans Bold Italics"/>
              </a:rPr>
              <a:t> </a:t>
            </a:r>
            <a:r>
              <a:rPr lang="en-US" sz="10500" spc="-105" dirty="0" err="1">
                <a:solidFill>
                  <a:schemeClr val="accent1"/>
                </a:solidFill>
                <a:latin typeface="Clear Sans Bold Italics"/>
              </a:rPr>
              <a:t>đã</a:t>
            </a:r>
            <a:r>
              <a:rPr lang="en-US" sz="10500" spc="-105" dirty="0">
                <a:solidFill>
                  <a:schemeClr val="accent1"/>
                </a:solidFill>
                <a:latin typeface="Clear Sans Bold Italics"/>
              </a:rPr>
              <a:t> </a:t>
            </a:r>
            <a:r>
              <a:rPr lang="en-US" sz="10500" spc="-105" dirty="0" err="1">
                <a:solidFill>
                  <a:schemeClr val="accent1"/>
                </a:solidFill>
                <a:latin typeface="Clear Sans Bold Italics"/>
              </a:rPr>
              <a:t>chú</a:t>
            </a:r>
            <a:r>
              <a:rPr lang="en-US" sz="10500" spc="-105" dirty="0">
                <a:solidFill>
                  <a:schemeClr val="accent1"/>
                </a:solidFill>
                <a:latin typeface="Clear Sans Bold Italics"/>
              </a:rPr>
              <a:t> ý </a:t>
            </a:r>
            <a:r>
              <a:rPr lang="en-US" sz="10500" spc="-105" dirty="0" err="1">
                <a:solidFill>
                  <a:schemeClr val="accent1"/>
                </a:solidFill>
                <a:latin typeface="Clear Sans Bold Italics"/>
              </a:rPr>
              <a:t>lắng</a:t>
            </a:r>
            <a:r>
              <a:rPr lang="en-US" sz="10500" spc="-105" dirty="0">
                <a:solidFill>
                  <a:schemeClr val="accent1"/>
                </a:solidFill>
                <a:latin typeface="Clear Sans Bold Italics"/>
              </a:rPr>
              <a:t> </a:t>
            </a:r>
            <a:r>
              <a:rPr lang="en-US" sz="10500" spc="-105" dirty="0" err="1">
                <a:solidFill>
                  <a:schemeClr val="accent1"/>
                </a:solidFill>
                <a:latin typeface="Clear Sans Bold Italics"/>
              </a:rPr>
              <a:t>nghe</a:t>
            </a:r>
            <a:r>
              <a:rPr lang="en-US" sz="10500" spc="-105" dirty="0">
                <a:solidFill>
                  <a:schemeClr val="accent1"/>
                </a:solidFill>
                <a:latin typeface="Clear Sans Bold Italics"/>
              </a:rPr>
              <a:t> </a:t>
            </a:r>
          </a:p>
        </p:txBody>
      </p:sp>
    </p:spTree>
    <p:extLst>
      <p:ext uri="{BB962C8B-B14F-4D97-AF65-F5344CB8AC3E}">
        <p14:creationId xmlns:p14="http://schemas.microsoft.com/office/powerpoint/2010/main" val="390989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heel(1)">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3" name="AutoShape 3"/>
          <p:cNvSpPr/>
          <p:nvPr/>
        </p:nvSpPr>
        <p:spPr>
          <a:xfrm>
            <a:off x="18097500" y="1028700"/>
            <a:ext cx="190500" cy="9258300"/>
          </a:xfrm>
          <a:prstGeom prst="rect">
            <a:avLst/>
          </a:prstGeom>
          <a:solidFill>
            <a:schemeClr val="accent1"/>
          </a:solidFill>
        </p:spPr>
        <p:style>
          <a:lnRef idx="2">
            <a:schemeClr val="accent5">
              <a:shade val="15000"/>
            </a:schemeClr>
          </a:lnRef>
          <a:fillRef idx="1">
            <a:schemeClr val="accent5"/>
          </a:fillRef>
          <a:effectRef idx="0">
            <a:schemeClr val="accent5"/>
          </a:effectRef>
          <a:fontRef idx="minor">
            <a:schemeClr val="lt1"/>
          </a:fontRef>
        </p:style>
      </p:sp>
      <p:sp>
        <p:nvSpPr>
          <p:cNvPr id="5" name="AutoShape 5"/>
          <p:cNvSpPr/>
          <p:nvPr/>
        </p:nvSpPr>
        <p:spPr>
          <a:xfrm>
            <a:off x="0" y="0"/>
            <a:ext cx="190500" cy="9258300"/>
          </a:xfrm>
          <a:prstGeom prst="rect">
            <a:avLst/>
          </a:prstGeom>
          <a:solidFill>
            <a:schemeClr val="accent1"/>
          </a:solidFill>
        </p:spPr>
      </p:sp>
      <p:sp>
        <p:nvSpPr>
          <p:cNvPr id="2" name="Hình chữ nhật 1">
            <a:extLst>
              <a:ext uri="{FF2B5EF4-FFF2-40B4-BE49-F238E27FC236}">
                <a16:creationId xmlns:a16="http://schemas.microsoft.com/office/drawing/2014/main" id="{BBAC3B2C-3D29-B239-5484-8E9A4D008421}"/>
              </a:ext>
            </a:extLst>
          </p:cNvPr>
          <p:cNvSpPr/>
          <p:nvPr/>
        </p:nvSpPr>
        <p:spPr>
          <a:xfrm>
            <a:off x="1181100" y="1028700"/>
            <a:ext cx="16154400" cy="82296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vi-VN" sz="2000" dirty="0">
              <a:latin typeface="Clear Sans Bold" panose="020B0604020202020204" charset="0"/>
              <a:cs typeface="Clear Sans Bold" panose="020B0604020202020204" charset="0"/>
            </a:endParaRPr>
          </a:p>
        </p:txBody>
      </p:sp>
      <p:sp>
        <p:nvSpPr>
          <p:cNvPr id="6" name="Hộp Văn bản 5">
            <a:extLst>
              <a:ext uri="{FF2B5EF4-FFF2-40B4-BE49-F238E27FC236}">
                <a16:creationId xmlns:a16="http://schemas.microsoft.com/office/drawing/2014/main" id="{EBBB9035-4686-7188-D51D-054C594F2E44}"/>
              </a:ext>
            </a:extLst>
          </p:cNvPr>
          <p:cNvSpPr txBox="1"/>
          <p:nvPr/>
        </p:nvSpPr>
        <p:spPr>
          <a:xfrm>
            <a:off x="2019300" y="1409700"/>
            <a:ext cx="14554200" cy="1107996"/>
          </a:xfrm>
          <a:prstGeom prst="rect">
            <a:avLst/>
          </a:prstGeom>
          <a:noFill/>
        </p:spPr>
        <p:txBody>
          <a:bodyPr wrap="square" rtlCol="0">
            <a:spAutoFit/>
          </a:bodyPr>
          <a:lstStyle/>
          <a:p>
            <a:pPr algn="ctr"/>
            <a:r>
              <a:rPr lang="vi-VN" sz="6600" dirty="0">
                <a:solidFill>
                  <a:schemeClr val="bg1"/>
                </a:solidFill>
                <a:latin typeface="Clear Sans Bold" panose="020B0604020202020204" charset="0"/>
                <a:cs typeface="Clear Sans Bold" panose="020B0604020202020204" charset="0"/>
              </a:rPr>
              <a:t>1. Đặt Vấn Đề </a:t>
            </a:r>
          </a:p>
        </p:txBody>
      </p:sp>
      <p:sp>
        <p:nvSpPr>
          <p:cNvPr id="4" name="Hộp Văn bản 3">
            <a:extLst>
              <a:ext uri="{FF2B5EF4-FFF2-40B4-BE49-F238E27FC236}">
                <a16:creationId xmlns:a16="http://schemas.microsoft.com/office/drawing/2014/main" id="{3215652B-321F-B46B-EFE2-8D9F8995F63A}"/>
              </a:ext>
            </a:extLst>
          </p:cNvPr>
          <p:cNvSpPr txBox="1"/>
          <p:nvPr/>
        </p:nvSpPr>
        <p:spPr>
          <a:xfrm>
            <a:off x="2070100" y="3086100"/>
            <a:ext cx="14503400" cy="4832092"/>
          </a:xfrm>
          <a:prstGeom prst="rect">
            <a:avLst/>
          </a:prstGeom>
          <a:noFill/>
        </p:spPr>
        <p:txBody>
          <a:bodyPr wrap="square" rtlCol="0">
            <a:spAutoFit/>
          </a:bodyPr>
          <a:lstStyle/>
          <a:p>
            <a:pPr marL="457200" indent="-457200">
              <a:buFont typeface="Arial" panose="020B0604020202020204" pitchFamily="34" charset="0"/>
              <a:buChar char="•"/>
            </a:pPr>
            <a:r>
              <a:rPr lang="vi-VN" sz="2800" dirty="0">
                <a:solidFill>
                  <a:schemeClr val="bg1"/>
                </a:solidFill>
                <a:latin typeface="+mj-lt"/>
              </a:rPr>
              <a:t>Chúng ta đang phát triển một chương trình có khả năng nhận dạng tiền tệ từ hình ảnh và </a:t>
            </a:r>
            <a:r>
              <a:rPr lang="vi-VN" sz="2800" dirty="0" err="1">
                <a:solidFill>
                  <a:schemeClr val="bg1"/>
                </a:solidFill>
                <a:latin typeface="+mj-lt"/>
              </a:rPr>
              <a:t>video</a:t>
            </a:r>
            <a:r>
              <a:rPr lang="vi-VN" sz="2800" dirty="0">
                <a:solidFill>
                  <a:schemeClr val="bg1"/>
                </a:solidFill>
                <a:latin typeface="+mj-lt"/>
              </a:rPr>
              <a:t> thu thập qua </a:t>
            </a:r>
            <a:r>
              <a:rPr lang="vi-VN" sz="2800" dirty="0" err="1">
                <a:solidFill>
                  <a:schemeClr val="bg1"/>
                </a:solidFill>
                <a:latin typeface="+mj-lt"/>
              </a:rPr>
              <a:t>camera</a:t>
            </a:r>
            <a:r>
              <a:rPr lang="vi-VN" sz="2800" dirty="0">
                <a:solidFill>
                  <a:schemeClr val="bg1"/>
                </a:solidFill>
                <a:latin typeface="+mj-lt"/>
              </a:rPr>
              <a:t>. Chương trình này sau có thể phát triển thành các phần mềm trong việc thanh toán và quản lý .Ứng dụng này hướng đến việc đếm tiền tự động và cải thiện quản lý tài chính, bằng cách xác định tự động mệnh giá tiền khi thanh toán tại quầy. Điều này không chỉ cải thiện hiệu quả trong quản lý tài chính mà còn giúp tăng cường tính tự động và chính xác của các giao dịch.</a:t>
            </a:r>
          </a:p>
          <a:p>
            <a:pPr marL="457200" indent="-457200">
              <a:buFont typeface="Arial" panose="020B0604020202020204" pitchFamily="34" charset="0"/>
              <a:buChar char="•"/>
            </a:pPr>
            <a:endParaRPr lang="vi-VN" sz="2800" dirty="0">
              <a:solidFill>
                <a:schemeClr val="bg1"/>
              </a:solidFill>
              <a:latin typeface="+mj-lt"/>
            </a:endParaRPr>
          </a:p>
          <a:p>
            <a:pPr marL="457200" indent="-457200">
              <a:buFont typeface="Arial" panose="020B0604020202020204" pitchFamily="34" charset="0"/>
              <a:buChar char="•"/>
            </a:pPr>
            <a:r>
              <a:rPr lang="vi-VN" sz="2800" dirty="0">
                <a:solidFill>
                  <a:schemeClr val="bg1"/>
                </a:solidFill>
                <a:latin typeface="+mj-lt"/>
              </a:rPr>
              <a:t>Chương trình này sử dụng mô hình YOLOv8 để đảm bảo độ chính xác cao trong nhận dạng các loại tiền khác nhau. Quá trình phát triển bao gồm chuẩn bị dữ liệu kỹ lưỡng, huấn luyện mô hình, và tinh chỉnh kỹ thuật để tối ưu hóa hiệu suất, đảm bảo tính ứng dụng cao trong môi trường thực tế.</a:t>
            </a:r>
          </a:p>
        </p:txBody>
      </p:sp>
    </p:spTree>
    <p:extLst>
      <p:ext uri="{BB962C8B-B14F-4D97-AF65-F5344CB8AC3E}">
        <p14:creationId xmlns:p14="http://schemas.microsoft.com/office/powerpoint/2010/main" val="353814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546767" y="8389620"/>
            <a:ext cx="11168538" cy="1079213"/>
            <a:chOff x="0" y="-40640"/>
            <a:chExt cx="14891384" cy="1438952"/>
          </a:xfrm>
        </p:grpSpPr>
        <p:sp>
          <p:nvSpPr>
            <p:cNvPr id="3" name="TextBox 3"/>
            <p:cNvSpPr txBox="1"/>
            <p:nvPr/>
          </p:nvSpPr>
          <p:spPr>
            <a:xfrm>
              <a:off x="7651" y="-40640"/>
              <a:ext cx="14883733" cy="769620"/>
            </a:xfrm>
            <a:prstGeom prst="rect">
              <a:avLst/>
            </a:prstGeom>
          </p:spPr>
          <p:txBody>
            <a:bodyPr lIns="0" tIns="0" rIns="0" bIns="0" rtlCol="0" anchor="t">
              <a:spAutoFit/>
            </a:bodyPr>
            <a:lstStyle/>
            <a:p>
              <a:pPr algn="ctr">
                <a:lnSpc>
                  <a:spcPts val="4680"/>
                </a:lnSpc>
              </a:pPr>
              <a:r>
                <a:rPr lang="en-US" sz="3600" spc="107" dirty="0" err="1">
                  <a:solidFill>
                    <a:srgbClr val="37C9EF"/>
                  </a:solidFill>
                  <a:latin typeface="Clear Sans Bold"/>
                </a:rPr>
                <a:t>Phần</a:t>
              </a:r>
              <a:r>
                <a:rPr lang="en-US" sz="3600" spc="107" dirty="0">
                  <a:solidFill>
                    <a:srgbClr val="37C9EF"/>
                  </a:solidFill>
                  <a:latin typeface="Clear Sans Bold"/>
                </a:rPr>
                <a:t> 1 : </a:t>
              </a:r>
              <a:r>
                <a:rPr lang="en-US" sz="3600" spc="107" dirty="0" err="1">
                  <a:solidFill>
                    <a:srgbClr val="37C9EF"/>
                  </a:solidFill>
                  <a:latin typeface="Clear Sans Bold"/>
                </a:rPr>
                <a:t>Giới</a:t>
              </a:r>
              <a:r>
                <a:rPr lang="en-US" sz="3600" spc="107" dirty="0">
                  <a:solidFill>
                    <a:srgbClr val="37C9EF"/>
                  </a:solidFill>
                  <a:latin typeface="Clear Sans Bold"/>
                </a:rPr>
                <a:t> </a:t>
              </a:r>
              <a:r>
                <a:rPr lang="en-US" sz="3600" spc="107" dirty="0" err="1">
                  <a:solidFill>
                    <a:srgbClr val="37C9EF"/>
                  </a:solidFill>
                  <a:latin typeface="Clear Sans Bold"/>
                </a:rPr>
                <a:t>Thiệu</a:t>
              </a:r>
              <a:r>
                <a:rPr lang="en-US" sz="3600" spc="107" dirty="0">
                  <a:solidFill>
                    <a:srgbClr val="37C9EF"/>
                  </a:solidFill>
                  <a:latin typeface="Clear Sans Bold"/>
                </a:rPr>
                <a:t> </a:t>
              </a:r>
              <a:r>
                <a:rPr lang="en-US" sz="3600" spc="107" dirty="0" err="1">
                  <a:solidFill>
                    <a:srgbClr val="37C9EF"/>
                  </a:solidFill>
                  <a:latin typeface="Clear Sans Bold"/>
                </a:rPr>
                <a:t>Bài</a:t>
              </a:r>
              <a:r>
                <a:rPr lang="en-US" sz="3600" spc="107" dirty="0">
                  <a:solidFill>
                    <a:srgbClr val="37C9EF"/>
                  </a:solidFill>
                  <a:latin typeface="Clear Sans Bold"/>
                </a:rPr>
                <a:t> </a:t>
              </a:r>
              <a:r>
                <a:rPr lang="en-US" sz="3600" spc="107" dirty="0" err="1">
                  <a:solidFill>
                    <a:srgbClr val="37C9EF"/>
                  </a:solidFill>
                  <a:latin typeface="Clear Sans Bold"/>
                </a:rPr>
                <a:t>Toán</a:t>
              </a:r>
              <a:r>
                <a:rPr lang="en-US" sz="3600" spc="107" dirty="0">
                  <a:solidFill>
                    <a:srgbClr val="37C9EF"/>
                  </a:solidFill>
                  <a:latin typeface="Clear Sans Bold"/>
                </a:rPr>
                <a:t> </a:t>
              </a:r>
            </a:p>
          </p:txBody>
        </p:sp>
        <p:sp>
          <p:nvSpPr>
            <p:cNvPr id="4" name="TextBox 4"/>
            <p:cNvSpPr txBox="1"/>
            <p:nvPr/>
          </p:nvSpPr>
          <p:spPr>
            <a:xfrm>
              <a:off x="0" y="835422"/>
              <a:ext cx="14883733" cy="562890"/>
            </a:xfrm>
            <a:prstGeom prst="rect">
              <a:avLst/>
            </a:prstGeom>
          </p:spPr>
          <p:txBody>
            <a:bodyPr lIns="0" tIns="0" rIns="0" bIns="0" rtlCol="0" anchor="t">
              <a:spAutoFit/>
            </a:bodyPr>
            <a:lstStyle/>
            <a:p>
              <a:pPr algn="ctr">
                <a:lnSpc>
                  <a:spcPts val="3640"/>
                </a:lnSpc>
              </a:pPr>
              <a:r>
                <a:rPr lang="en-US" sz="2600" spc="130" dirty="0">
                  <a:solidFill>
                    <a:srgbClr val="FFFFFF"/>
                  </a:solidFill>
                  <a:latin typeface="Arimo"/>
                </a:rPr>
                <a:t>2 </a:t>
              </a:r>
              <a:r>
                <a:rPr lang="en-US" sz="2600" spc="130" dirty="0" err="1">
                  <a:solidFill>
                    <a:srgbClr val="FFFFFF"/>
                  </a:solidFill>
                  <a:latin typeface="Arimo"/>
                </a:rPr>
                <a:t>Nội</a:t>
              </a:r>
              <a:r>
                <a:rPr lang="en-US" sz="2600" spc="130" dirty="0">
                  <a:solidFill>
                    <a:srgbClr val="FFFFFF"/>
                  </a:solidFill>
                  <a:latin typeface="Arimo"/>
                </a:rPr>
                <a:t> Dung</a:t>
              </a:r>
            </a:p>
          </p:txBody>
        </p:sp>
      </p:grpSp>
      <p:grpSp>
        <p:nvGrpSpPr>
          <p:cNvPr id="5" name="Group 5"/>
          <p:cNvGrpSpPr/>
          <p:nvPr/>
        </p:nvGrpSpPr>
        <p:grpSpPr>
          <a:xfrm rot="-5400000">
            <a:off x="4371169" y="33817"/>
            <a:ext cx="9545661" cy="3001028"/>
            <a:chOff x="50429" y="-5294"/>
            <a:chExt cx="1147250" cy="360680"/>
          </a:xfrm>
        </p:grpSpPr>
        <p:sp>
          <p:nvSpPr>
            <p:cNvPr id="6" name="Freeform 6"/>
            <p:cNvSpPr/>
            <p:nvPr/>
          </p:nvSpPr>
          <p:spPr>
            <a:xfrm>
              <a:off x="50429" y="-5294"/>
              <a:ext cx="1147250" cy="360680"/>
            </a:xfrm>
            <a:custGeom>
              <a:avLst/>
              <a:gdLst/>
              <a:ahLst/>
              <a:cxnLst/>
              <a:rect l="l" t="t" r="r" b="b"/>
              <a:pathLst>
                <a:path w="1147250" h="360680">
                  <a:moveTo>
                    <a:pt x="1147250" y="180340"/>
                  </a:moveTo>
                  <a:cubicBezTo>
                    <a:pt x="1147250" y="81280"/>
                    <a:pt x="1067240" y="0"/>
                    <a:pt x="966910" y="0"/>
                  </a:cubicBezTo>
                  <a:lnTo>
                    <a:pt x="172720" y="0"/>
                  </a:lnTo>
                  <a:lnTo>
                    <a:pt x="172720" y="1270"/>
                  </a:lnTo>
                  <a:cubicBezTo>
                    <a:pt x="76200" y="5080"/>
                    <a:pt x="0" y="83820"/>
                    <a:pt x="0" y="180340"/>
                  </a:cubicBezTo>
                  <a:cubicBezTo>
                    <a:pt x="0" y="276860"/>
                    <a:pt x="77470" y="355600"/>
                    <a:pt x="172720" y="359410"/>
                  </a:cubicBezTo>
                  <a:lnTo>
                    <a:pt x="172720" y="360680"/>
                  </a:lnTo>
                  <a:lnTo>
                    <a:pt x="966910" y="360680"/>
                  </a:lnTo>
                  <a:cubicBezTo>
                    <a:pt x="1065970" y="360680"/>
                    <a:pt x="1147250" y="279400"/>
                    <a:pt x="1147250" y="180340"/>
                  </a:cubicBezTo>
                  <a:close/>
                </a:path>
              </a:pathLst>
            </a:custGeom>
            <a:solidFill>
              <a:srgbClr val="2C92D5">
                <a:alpha val="94902"/>
              </a:srgbClr>
            </a:solidFill>
          </p:spPr>
        </p:sp>
      </p:grpSp>
      <p:grpSp>
        <p:nvGrpSpPr>
          <p:cNvPr id="19" name="Group 19"/>
          <p:cNvGrpSpPr/>
          <p:nvPr/>
        </p:nvGrpSpPr>
        <p:grpSpPr>
          <a:xfrm>
            <a:off x="7898479" y="2476500"/>
            <a:ext cx="2459375" cy="1545147"/>
            <a:chOff x="0" y="-28575"/>
            <a:chExt cx="3279166" cy="2060195"/>
          </a:xfrm>
        </p:grpSpPr>
        <p:sp>
          <p:nvSpPr>
            <p:cNvPr id="20" name="TextBox 20"/>
            <p:cNvSpPr txBox="1"/>
            <p:nvPr/>
          </p:nvSpPr>
          <p:spPr>
            <a:xfrm>
              <a:off x="0" y="-28575"/>
              <a:ext cx="3279166" cy="759872"/>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rimo Bold"/>
                </a:rPr>
                <a:t>2</a:t>
              </a:r>
            </a:p>
          </p:txBody>
        </p:sp>
        <p:sp>
          <p:nvSpPr>
            <p:cNvPr id="21" name="TextBox 21"/>
            <p:cNvSpPr txBox="1"/>
            <p:nvPr/>
          </p:nvSpPr>
          <p:spPr>
            <a:xfrm>
              <a:off x="0" y="861043"/>
              <a:ext cx="3279166" cy="1170577"/>
            </a:xfrm>
            <a:prstGeom prst="rect">
              <a:avLst/>
            </a:prstGeom>
          </p:spPr>
          <p:txBody>
            <a:bodyPr lIns="0" tIns="0" rIns="0" bIns="0" rtlCol="0" anchor="t">
              <a:spAutoFit/>
            </a:bodyPr>
            <a:lstStyle/>
            <a:p>
              <a:pPr algn="ctr">
                <a:lnSpc>
                  <a:spcPts val="3600"/>
                </a:lnSpc>
              </a:pPr>
              <a:r>
                <a:rPr lang="en-US" sz="2400" dirty="0" err="1">
                  <a:solidFill>
                    <a:srgbClr val="FFFFFF"/>
                  </a:solidFill>
                  <a:latin typeface="Arimo"/>
                </a:rPr>
                <a:t>Một</a:t>
              </a:r>
              <a:r>
                <a:rPr lang="en-US" sz="2400" dirty="0">
                  <a:solidFill>
                    <a:srgbClr val="FFFFFF"/>
                  </a:solidFill>
                  <a:latin typeface="Arimo"/>
                </a:rPr>
                <a:t> </a:t>
              </a:r>
              <a:r>
                <a:rPr lang="en-US" sz="2400" dirty="0" err="1">
                  <a:solidFill>
                    <a:srgbClr val="FFFFFF"/>
                  </a:solidFill>
                  <a:latin typeface="Arimo"/>
                </a:rPr>
                <a:t>Số</a:t>
              </a:r>
              <a:r>
                <a:rPr lang="en-US" sz="2400" dirty="0">
                  <a:solidFill>
                    <a:srgbClr val="FFFFFF"/>
                  </a:solidFill>
                  <a:latin typeface="Arimo"/>
                </a:rPr>
                <a:t> </a:t>
              </a:r>
              <a:r>
                <a:rPr lang="en-US" sz="2400" dirty="0" err="1">
                  <a:solidFill>
                    <a:srgbClr val="FFFFFF"/>
                  </a:solidFill>
                  <a:latin typeface="Arimo"/>
                </a:rPr>
                <a:t>Vấn</a:t>
              </a:r>
              <a:r>
                <a:rPr lang="en-US" sz="2400" dirty="0">
                  <a:solidFill>
                    <a:srgbClr val="FFFFFF"/>
                  </a:solidFill>
                  <a:latin typeface="Arimo"/>
                </a:rPr>
                <a:t> </a:t>
              </a:r>
              <a:r>
                <a:rPr lang="en-US" sz="2400" dirty="0" err="1">
                  <a:solidFill>
                    <a:srgbClr val="FFFFFF"/>
                  </a:solidFill>
                  <a:latin typeface="Arimo"/>
                </a:rPr>
                <a:t>Đề</a:t>
              </a:r>
              <a:r>
                <a:rPr lang="en-US" sz="2400" dirty="0">
                  <a:solidFill>
                    <a:srgbClr val="FFFFFF"/>
                  </a:solidFill>
                  <a:latin typeface="Arimo"/>
                </a:rPr>
                <a:t> </a:t>
              </a:r>
              <a:r>
                <a:rPr lang="en-US" sz="2400" dirty="0" err="1">
                  <a:solidFill>
                    <a:srgbClr val="FFFFFF"/>
                  </a:solidFill>
                  <a:latin typeface="Arimo"/>
                </a:rPr>
                <a:t>Cần</a:t>
              </a:r>
              <a:r>
                <a:rPr lang="en-US" sz="2400" dirty="0">
                  <a:solidFill>
                    <a:srgbClr val="FFFFFF"/>
                  </a:solidFill>
                  <a:latin typeface="Arimo"/>
                </a:rPr>
                <a:t> </a:t>
              </a:r>
              <a:r>
                <a:rPr lang="en-US" sz="2400" dirty="0" err="1">
                  <a:solidFill>
                    <a:srgbClr val="FFFFFF"/>
                  </a:solidFill>
                  <a:latin typeface="Arimo"/>
                </a:rPr>
                <a:t>Lưu</a:t>
              </a:r>
              <a:r>
                <a:rPr lang="en-US" sz="2400" dirty="0">
                  <a:solidFill>
                    <a:srgbClr val="FFFFFF"/>
                  </a:solidFill>
                  <a:latin typeface="Arimo"/>
                </a:rPr>
                <a:t> Ý</a:t>
              </a:r>
            </a:p>
          </p:txBody>
        </p:sp>
      </p:grpSp>
    </p:spTree>
    <p:extLst>
      <p:ext uri="{BB962C8B-B14F-4D97-AF65-F5344CB8AC3E}">
        <p14:creationId xmlns:p14="http://schemas.microsoft.com/office/powerpoint/2010/main" val="54502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3" name="AutoShape 3"/>
          <p:cNvSpPr/>
          <p:nvPr/>
        </p:nvSpPr>
        <p:spPr>
          <a:xfrm>
            <a:off x="18097500" y="1028700"/>
            <a:ext cx="190500" cy="9258300"/>
          </a:xfrm>
          <a:prstGeom prst="rect">
            <a:avLst/>
          </a:prstGeom>
          <a:solidFill>
            <a:schemeClr val="accent1"/>
          </a:solidFill>
        </p:spPr>
        <p:style>
          <a:lnRef idx="2">
            <a:schemeClr val="accent5">
              <a:shade val="15000"/>
            </a:schemeClr>
          </a:lnRef>
          <a:fillRef idx="1">
            <a:schemeClr val="accent5"/>
          </a:fillRef>
          <a:effectRef idx="0">
            <a:schemeClr val="accent5"/>
          </a:effectRef>
          <a:fontRef idx="minor">
            <a:schemeClr val="lt1"/>
          </a:fontRef>
        </p:style>
      </p:sp>
      <p:sp>
        <p:nvSpPr>
          <p:cNvPr id="5" name="AutoShape 5"/>
          <p:cNvSpPr/>
          <p:nvPr/>
        </p:nvSpPr>
        <p:spPr>
          <a:xfrm>
            <a:off x="0" y="0"/>
            <a:ext cx="190500" cy="9258300"/>
          </a:xfrm>
          <a:prstGeom prst="rect">
            <a:avLst/>
          </a:prstGeom>
          <a:solidFill>
            <a:schemeClr val="accent1"/>
          </a:solidFill>
        </p:spPr>
      </p:sp>
      <p:sp>
        <p:nvSpPr>
          <p:cNvPr id="2" name="Hình chữ nhật 1">
            <a:extLst>
              <a:ext uri="{FF2B5EF4-FFF2-40B4-BE49-F238E27FC236}">
                <a16:creationId xmlns:a16="http://schemas.microsoft.com/office/drawing/2014/main" id="{BBAC3B2C-3D29-B239-5484-8E9A4D008421}"/>
              </a:ext>
            </a:extLst>
          </p:cNvPr>
          <p:cNvSpPr/>
          <p:nvPr/>
        </p:nvSpPr>
        <p:spPr>
          <a:xfrm>
            <a:off x="1104900" y="505460"/>
            <a:ext cx="16078200" cy="86106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vi-VN" sz="2000" dirty="0">
              <a:latin typeface="Clear Sans Bold" panose="020B0604020202020204" charset="0"/>
              <a:cs typeface="Clear Sans Bold" panose="020B0604020202020204" charset="0"/>
            </a:endParaRPr>
          </a:p>
        </p:txBody>
      </p:sp>
      <p:sp>
        <p:nvSpPr>
          <p:cNvPr id="6" name="Hộp Văn bản 5">
            <a:extLst>
              <a:ext uri="{FF2B5EF4-FFF2-40B4-BE49-F238E27FC236}">
                <a16:creationId xmlns:a16="http://schemas.microsoft.com/office/drawing/2014/main" id="{EBBB9035-4686-7188-D51D-054C594F2E44}"/>
              </a:ext>
            </a:extLst>
          </p:cNvPr>
          <p:cNvSpPr txBox="1"/>
          <p:nvPr/>
        </p:nvSpPr>
        <p:spPr>
          <a:xfrm>
            <a:off x="1866900" y="1269444"/>
            <a:ext cx="14554200" cy="1107996"/>
          </a:xfrm>
          <a:prstGeom prst="rect">
            <a:avLst/>
          </a:prstGeom>
          <a:noFill/>
        </p:spPr>
        <p:txBody>
          <a:bodyPr wrap="square" rtlCol="0">
            <a:spAutoFit/>
          </a:bodyPr>
          <a:lstStyle/>
          <a:p>
            <a:pPr algn="ctr"/>
            <a:r>
              <a:rPr lang="vi-VN" sz="6600" dirty="0">
                <a:solidFill>
                  <a:schemeClr val="bg1"/>
                </a:solidFill>
                <a:latin typeface="Clear Sans Bold" panose="020B0604020202020204" charset="0"/>
                <a:cs typeface="Clear Sans Bold" panose="020B0604020202020204" charset="0"/>
              </a:rPr>
              <a:t>2. Một số vấn đề cần lưu ý </a:t>
            </a:r>
          </a:p>
        </p:txBody>
      </p:sp>
      <p:graphicFrame>
        <p:nvGraphicFramePr>
          <p:cNvPr id="9" name="Sơ đồ 8">
            <a:extLst>
              <a:ext uri="{FF2B5EF4-FFF2-40B4-BE49-F238E27FC236}">
                <a16:creationId xmlns:a16="http://schemas.microsoft.com/office/drawing/2014/main" id="{68AB9FC6-6BF5-33C8-B012-6387E2F5CB42}"/>
              </a:ext>
            </a:extLst>
          </p:cNvPr>
          <p:cNvGraphicFramePr/>
          <p:nvPr>
            <p:extLst>
              <p:ext uri="{D42A27DB-BD31-4B8C-83A1-F6EECF244321}">
                <p14:modId xmlns:p14="http://schemas.microsoft.com/office/powerpoint/2010/main" val="3648923646"/>
              </p:ext>
            </p:extLst>
          </p:nvPr>
        </p:nvGraphicFramePr>
        <p:xfrm>
          <a:off x="1295400" y="2400300"/>
          <a:ext cx="15621000" cy="624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995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Graphic spid="9"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562600" y="8318735"/>
            <a:ext cx="11168538" cy="1118711"/>
            <a:chOff x="0" y="-40640"/>
            <a:chExt cx="14891384" cy="1491616"/>
          </a:xfrm>
        </p:grpSpPr>
        <p:sp>
          <p:nvSpPr>
            <p:cNvPr id="3" name="TextBox 3"/>
            <p:cNvSpPr txBox="1"/>
            <p:nvPr/>
          </p:nvSpPr>
          <p:spPr>
            <a:xfrm>
              <a:off x="7651" y="-40640"/>
              <a:ext cx="14883733" cy="769621"/>
            </a:xfrm>
            <a:prstGeom prst="rect">
              <a:avLst/>
            </a:prstGeom>
          </p:spPr>
          <p:txBody>
            <a:bodyPr lIns="0" tIns="0" rIns="0" bIns="0" rtlCol="0" anchor="t">
              <a:spAutoFit/>
            </a:bodyPr>
            <a:lstStyle/>
            <a:p>
              <a:pPr algn="ctr">
                <a:lnSpc>
                  <a:spcPts val="4680"/>
                </a:lnSpc>
              </a:pPr>
              <a:r>
                <a:rPr lang="en-US" sz="3600" spc="107" dirty="0" err="1">
                  <a:solidFill>
                    <a:srgbClr val="37C9EF"/>
                  </a:solidFill>
                  <a:latin typeface="Clear Sans Bold"/>
                </a:rPr>
                <a:t>Chương</a:t>
              </a:r>
              <a:r>
                <a:rPr lang="en-US" sz="3600" spc="107" dirty="0">
                  <a:solidFill>
                    <a:srgbClr val="37C9EF"/>
                  </a:solidFill>
                  <a:latin typeface="Clear Sans Bold"/>
                </a:rPr>
                <a:t> 2 : </a:t>
              </a:r>
              <a:r>
                <a:rPr lang="en-US" sz="3600" spc="107" dirty="0" err="1">
                  <a:solidFill>
                    <a:srgbClr val="37C9EF"/>
                  </a:solidFill>
                  <a:latin typeface="Clear Sans Bold"/>
                </a:rPr>
                <a:t>Cơ</a:t>
              </a:r>
              <a:r>
                <a:rPr lang="en-US" sz="3600" spc="107" dirty="0">
                  <a:solidFill>
                    <a:srgbClr val="37C9EF"/>
                  </a:solidFill>
                  <a:latin typeface="Clear Sans Bold"/>
                </a:rPr>
                <a:t> </a:t>
              </a:r>
              <a:r>
                <a:rPr lang="en-US" sz="3600" spc="107" dirty="0" err="1">
                  <a:solidFill>
                    <a:srgbClr val="37C9EF"/>
                  </a:solidFill>
                  <a:latin typeface="Clear Sans Bold"/>
                </a:rPr>
                <a:t>sở</a:t>
              </a:r>
              <a:r>
                <a:rPr lang="en-US" sz="3600" spc="107" dirty="0">
                  <a:solidFill>
                    <a:srgbClr val="37C9EF"/>
                  </a:solidFill>
                  <a:latin typeface="Clear Sans Bold"/>
                </a:rPr>
                <a:t> Lý </a:t>
              </a:r>
              <a:r>
                <a:rPr lang="en-US" sz="3600" spc="107" dirty="0" err="1">
                  <a:solidFill>
                    <a:srgbClr val="37C9EF"/>
                  </a:solidFill>
                  <a:latin typeface="Clear Sans Bold"/>
                </a:rPr>
                <a:t>Thuyết</a:t>
              </a:r>
              <a:endParaRPr lang="en-US" sz="3600" spc="107" dirty="0">
                <a:solidFill>
                  <a:srgbClr val="37C9EF"/>
                </a:solidFill>
                <a:latin typeface="Clear Sans Bold"/>
              </a:endParaRPr>
            </a:p>
          </p:txBody>
        </p:sp>
        <p:sp>
          <p:nvSpPr>
            <p:cNvPr id="4" name="TextBox 4"/>
            <p:cNvSpPr txBox="1"/>
            <p:nvPr/>
          </p:nvSpPr>
          <p:spPr>
            <a:xfrm>
              <a:off x="0" y="835422"/>
              <a:ext cx="14883733" cy="615554"/>
            </a:xfrm>
            <a:prstGeom prst="rect">
              <a:avLst/>
            </a:prstGeom>
          </p:spPr>
          <p:txBody>
            <a:bodyPr lIns="0" tIns="0" rIns="0" bIns="0" rtlCol="0" anchor="t">
              <a:spAutoFit/>
            </a:bodyPr>
            <a:lstStyle/>
            <a:p>
              <a:pPr algn="ctr">
                <a:lnSpc>
                  <a:spcPts val="3640"/>
                </a:lnSpc>
              </a:pPr>
              <a:r>
                <a:rPr lang="en-US" sz="3600" spc="130" dirty="0">
                  <a:solidFill>
                    <a:srgbClr val="FFFFFF"/>
                  </a:solidFill>
                  <a:latin typeface="Clear Sans Bold" panose="020B0604020202020204" charset="0"/>
                  <a:cs typeface="Clear Sans Bold" panose="020B0604020202020204" charset="0"/>
                </a:rPr>
                <a:t>3 </a:t>
              </a:r>
              <a:r>
                <a:rPr lang="en-US" sz="3600" spc="130" dirty="0" err="1">
                  <a:solidFill>
                    <a:srgbClr val="FFFFFF"/>
                  </a:solidFill>
                  <a:latin typeface="Clear Sans Bold" panose="020B0604020202020204" charset="0"/>
                  <a:cs typeface="Clear Sans Bold" panose="020B0604020202020204" charset="0"/>
                </a:rPr>
                <a:t>nội</a:t>
              </a:r>
              <a:r>
                <a:rPr lang="en-US" sz="3600" spc="130" dirty="0">
                  <a:solidFill>
                    <a:srgbClr val="FFFFFF"/>
                  </a:solidFill>
                  <a:latin typeface="Clear Sans Bold" panose="020B0604020202020204" charset="0"/>
                  <a:cs typeface="Clear Sans Bold" panose="020B0604020202020204" charset="0"/>
                </a:rPr>
                <a:t> dung</a:t>
              </a:r>
            </a:p>
          </p:txBody>
        </p:sp>
      </p:grpSp>
      <p:grpSp>
        <p:nvGrpSpPr>
          <p:cNvPr id="5" name="Group 5"/>
          <p:cNvGrpSpPr/>
          <p:nvPr/>
        </p:nvGrpSpPr>
        <p:grpSpPr>
          <a:xfrm rot="-5400000">
            <a:off x="4540609" y="254081"/>
            <a:ext cx="9757001" cy="3381440"/>
            <a:chOff x="0" y="0"/>
            <a:chExt cx="1172650" cy="406400"/>
          </a:xfrm>
        </p:grpSpPr>
        <p:sp>
          <p:nvSpPr>
            <p:cNvPr id="6" name="Freeform 6"/>
            <p:cNvSpPr/>
            <p:nvPr/>
          </p:nvSpPr>
          <p:spPr>
            <a:xfrm>
              <a:off x="17780" y="22860"/>
              <a:ext cx="1147250" cy="360680"/>
            </a:xfrm>
            <a:custGeom>
              <a:avLst/>
              <a:gdLst/>
              <a:ahLst/>
              <a:cxnLst/>
              <a:rect l="l" t="t" r="r" b="b"/>
              <a:pathLst>
                <a:path w="1147250" h="360680">
                  <a:moveTo>
                    <a:pt x="1147250" y="180340"/>
                  </a:moveTo>
                  <a:cubicBezTo>
                    <a:pt x="1147250" y="81280"/>
                    <a:pt x="1067240" y="0"/>
                    <a:pt x="966910" y="0"/>
                  </a:cubicBezTo>
                  <a:lnTo>
                    <a:pt x="172720" y="0"/>
                  </a:lnTo>
                  <a:lnTo>
                    <a:pt x="172720" y="1270"/>
                  </a:lnTo>
                  <a:cubicBezTo>
                    <a:pt x="76200" y="5080"/>
                    <a:pt x="0" y="83820"/>
                    <a:pt x="0" y="180340"/>
                  </a:cubicBezTo>
                  <a:cubicBezTo>
                    <a:pt x="0" y="276860"/>
                    <a:pt x="77470" y="355600"/>
                    <a:pt x="172720" y="359410"/>
                  </a:cubicBezTo>
                  <a:lnTo>
                    <a:pt x="172720" y="360680"/>
                  </a:lnTo>
                  <a:lnTo>
                    <a:pt x="966910" y="360680"/>
                  </a:lnTo>
                  <a:cubicBezTo>
                    <a:pt x="1065970" y="360680"/>
                    <a:pt x="1147250" y="279400"/>
                    <a:pt x="1147250" y="180340"/>
                  </a:cubicBezTo>
                  <a:close/>
                </a:path>
              </a:pathLst>
            </a:custGeom>
            <a:solidFill>
              <a:srgbClr val="2C92D5">
                <a:alpha val="94902"/>
              </a:srgbClr>
            </a:solidFill>
          </p:spPr>
        </p:sp>
      </p:grpSp>
      <p:grpSp>
        <p:nvGrpSpPr>
          <p:cNvPr id="7" name="Group 7"/>
          <p:cNvGrpSpPr/>
          <p:nvPr/>
        </p:nvGrpSpPr>
        <p:grpSpPr>
          <a:xfrm rot="-5400000">
            <a:off x="1635127" y="-565069"/>
            <a:ext cx="9185501" cy="3381440"/>
            <a:chOff x="0" y="0"/>
            <a:chExt cx="1103964" cy="406400"/>
          </a:xfrm>
        </p:grpSpPr>
        <p:sp>
          <p:nvSpPr>
            <p:cNvPr id="8" name="Freeform 8"/>
            <p:cNvSpPr/>
            <p:nvPr/>
          </p:nvSpPr>
          <p:spPr>
            <a:xfrm>
              <a:off x="17780" y="22860"/>
              <a:ext cx="1078564" cy="360680"/>
            </a:xfrm>
            <a:custGeom>
              <a:avLst/>
              <a:gdLst/>
              <a:ahLst/>
              <a:cxnLst/>
              <a:rect l="l" t="t" r="r" b="b"/>
              <a:pathLst>
                <a:path w="1078564" h="360680">
                  <a:moveTo>
                    <a:pt x="1078564" y="180340"/>
                  </a:moveTo>
                  <a:cubicBezTo>
                    <a:pt x="1078564" y="81280"/>
                    <a:pt x="998554" y="0"/>
                    <a:pt x="898224" y="0"/>
                  </a:cubicBezTo>
                  <a:lnTo>
                    <a:pt x="172720" y="0"/>
                  </a:lnTo>
                  <a:lnTo>
                    <a:pt x="172720" y="1270"/>
                  </a:lnTo>
                  <a:cubicBezTo>
                    <a:pt x="76200" y="5080"/>
                    <a:pt x="0" y="83820"/>
                    <a:pt x="0" y="180340"/>
                  </a:cubicBezTo>
                  <a:cubicBezTo>
                    <a:pt x="0" y="276860"/>
                    <a:pt x="77470" y="355600"/>
                    <a:pt x="172720" y="359410"/>
                  </a:cubicBezTo>
                  <a:lnTo>
                    <a:pt x="172720" y="360680"/>
                  </a:lnTo>
                  <a:lnTo>
                    <a:pt x="898224" y="360680"/>
                  </a:lnTo>
                  <a:cubicBezTo>
                    <a:pt x="997284" y="360680"/>
                    <a:pt x="1078564" y="279400"/>
                    <a:pt x="1078564" y="180340"/>
                  </a:cubicBezTo>
                  <a:close/>
                </a:path>
              </a:pathLst>
            </a:custGeom>
            <a:solidFill>
              <a:srgbClr val="13538A"/>
            </a:solidFill>
          </p:spPr>
        </p:sp>
      </p:grpSp>
      <p:grpSp>
        <p:nvGrpSpPr>
          <p:cNvPr id="15" name="Group 15"/>
          <p:cNvGrpSpPr/>
          <p:nvPr/>
        </p:nvGrpSpPr>
        <p:grpSpPr>
          <a:xfrm>
            <a:off x="4998189" y="2065832"/>
            <a:ext cx="2459375" cy="1550277"/>
            <a:chOff x="0" y="-28575"/>
            <a:chExt cx="3279166" cy="2067035"/>
          </a:xfrm>
        </p:grpSpPr>
        <p:sp>
          <p:nvSpPr>
            <p:cNvPr id="16" name="TextBox 16"/>
            <p:cNvSpPr txBox="1"/>
            <p:nvPr/>
          </p:nvSpPr>
          <p:spPr>
            <a:xfrm>
              <a:off x="0" y="-28575"/>
              <a:ext cx="3279166" cy="759872"/>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rimo Bold"/>
                </a:rPr>
                <a:t>1</a:t>
              </a:r>
            </a:p>
          </p:txBody>
        </p:sp>
        <p:sp>
          <p:nvSpPr>
            <p:cNvPr id="17" name="TextBox 17"/>
            <p:cNvSpPr txBox="1"/>
            <p:nvPr/>
          </p:nvSpPr>
          <p:spPr>
            <a:xfrm>
              <a:off x="0" y="861045"/>
              <a:ext cx="3279166" cy="1177415"/>
            </a:xfrm>
            <a:prstGeom prst="rect">
              <a:avLst/>
            </a:prstGeom>
          </p:spPr>
          <p:txBody>
            <a:bodyPr lIns="0" tIns="0" rIns="0" bIns="0" rtlCol="0" anchor="t">
              <a:spAutoFit/>
            </a:bodyPr>
            <a:lstStyle/>
            <a:p>
              <a:pPr algn="ctr">
                <a:lnSpc>
                  <a:spcPts val="3600"/>
                </a:lnSpc>
              </a:pPr>
              <a:r>
                <a:rPr lang="en-US" sz="2400" dirty="0" err="1">
                  <a:solidFill>
                    <a:srgbClr val="FFFFFF"/>
                  </a:solidFill>
                  <a:latin typeface="Clear Sans Bold" panose="020B0604020202020204" charset="0"/>
                  <a:cs typeface="Clear Sans Bold" panose="020B0604020202020204" charset="0"/>
                </a:rPr>
                <a:t>Ngôn</a:t>
              </a:r>
              <a:r>
                <a:rPr lang="en-US" sz="2400" dirty="0">
                  <a:solidFill>
                    <a:srgbClr val="FFFFFF"/>
                  </a:solidFill>
                  <a:latin typeface="Clear Sans Bold" panose="020B0604020202020204" charset="0"/>
                  <a:cs typeface="Clear Sans Bold" panose="020B0604020202020204" charset="0"/>
                </a:rPr>
                <a:t> </a:t>
              </a:r>
              <a:r>
                <a:rPr lang="en-US" sz="2400" dirty="0" err="1">
                  <a:solidFill>
                    <a:srgbClr val="FFFFFF"/>
                  </a:solidFill>
                  <a:latin typeface="Clear Sans Bold" panose="020B0604020202020204" charset="0"/>
                  <a:cs typeface="Clear Sans Bold" panose="020B0604020202020204" charset="0"/>
                </a:rPr>
                <a:t>Ngữ</a:t>
              </a:r>
              <a:r>
                <a:rPr lang="en-US" sz="2400" dirty="0">
                  <a:solidFill>
                    <a:srgbClr val="FFFFFF"/>
                  </a:solidFill>
                  <a:latin typeface="Clear Sans Bold" panose="020B0604020202020204" charset="0"/>
                  <a:cs typeface="Clear Sans Bold" panose="020B0604020202020204" charset="0"/>
                </a:rPr>
                <a:t> </a:t>
              </a:r>
              <a:r>
                <a:rPr lang="en-US" sz="2400" dirty="0" err="1">
                  <a:solidFill>
                    <a:srgbClr val="FFFFFF"/>
                  </a:solidFill>
                  <a:latin typeface="Clear Sans Bold" panose="020B0604020202020204" charset="0"/>
                  <a:cs typeface="Clear Sans Bold" panose="020B0604020202020204" charset="0"/>
                </a:rPr>
                <a:t>Lập</a:t>
              </a:r>
              <a:r>
                <a:rPr lang="en-US" sz="2400" dirty="0">
                  <a:solidFill>
                    <a:srgbClr val="FFFFFF"/>
                  </a:solidFill>
                  <a:latin typeface="Clear Sans Bold" panose="020B0604020202020204" charset="0"/>
                  <a:cs typeface="Clear Sans Bold" panose="020B0604020202020204" charset="0"/>
                </a:rPr>
                <a:t> </a:t>
              </a:r>
              <a:r>
                <a:rPr lang="en-US" sz="2400" dirty="0" err="1">
                  <a:solidFill>
                    <a:srgbClr val="FFFFFF"/>
                  </a:solidFill>
                  <a:latin typeface="Clear Sans Bold" panose="020B0604020202020204" charset="0"/>
                  <a:cs typeface="Clear Sans Bold" panose="020B0604020202020204" charset="0"/>
                </a:rPr>
                <a:t>Trình</a:t>
              </a:r>
              <a:r>
                <a:rPr lang="en-US" sz="2400" dirty="0">
                  <a:solidFill>
                    <a:srgbClr val="FFFFFF"/>
                  </a:solidFill>
                  <a:latin typeface="Clear Sans Bold" panose="020B0604020202020204" charset="0"/>
                  <a:cs typeface="Clear Sans Bold" panose="020B0604020202020204" charset="0"/>
                </a:rPr>
                <a:t> Python</a:t>
              </a:r>
            </a:p>
          </p:txBody>
        </p:sp>
      </p:grpSp>
      <p:grpSp>
        <p:nvGrpSpPr>
          <p:cNvPr id="19" name="Group 19"/>
          <p:cNvGrpSpPr/>
          <p:nvPr/>
        </p:nvGrpSpPr>
        <p:grpSpPr>
          <a:xfrm>
            <a:off x="8038053" y="2350784"/>
            <a:ext cx="2459375" cy="1549250"/>
            <a:chOff x="0" y="-28575"/>
            <a:chExt cx="3279166" cy="2065665"/>
          </a:xfrm>
        </p:grpSpPr>
        <p:sp>
          <p:nvSpPr>
            <p:cNvPr id="20" name="TextBox 20"/>
            <p:cNvSpPr txBox="1"/>
            <p:nvPr/>
          </p:nvSpPr>
          <p:spPr>
            <a:xfrm>
              <a:off x="0" y="-28575"/>
              <a:ext cx="3279166" cy="759872"/>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rimo Bold"/>
                </a:rPr>
                <a:t>2</a:t>
              </a:r>
            </a:p>
          </p:txBody>
        </p:sp>
        <p:sp>
          <p:nvSpPr>
            <p:cNvPr id="21" name="TextBox 21"/>
            <p:cNvSpPr txBox="1"/>
            <p:nvPr/>
          </p:nvSpPr>
          <p:spPr>
            <a:xfrm>
              <a:off x="0" y="861043"/>
              <a:ext cx="3279166" cy="1176047"/>
            </a:xfrm>
            <a:prstGeom prst="rect">
              <a:avLst/>
            </a:prstGeom>
          </p:spPr>
          <p:txBody>
            <a:bodyPr lIns="0" tIns="0" rIns="0" bIns="0" rtlCol="0" anchor="t">
              <a:spAutoFit/>
            </a:bodyPr>
            <a:lstStyle/>
            <a:p>
              <a:pPr algn="ctr">
                <a:lnSpc>
                  <a:spcPts val="3600"/>
                </a:lnSpc>
              </a:pPr>
              <a:r>
                <a:rPr lang="en-US" sz="2400" dirty="0" err="1">
                  <a:solidFill>
                    <a:srgbClr val="FFFFFF"/>
                  </a:solidFill>
                  <a:latin typeface="Clear Sans Bold" panose="020B0604020202020204" charset="0"/>
                  <a:cs typeface="Clear Sans Bold" panose="020B0604020202020204" charset="0"/>
                </a:rPr>
                <a:t>Các</a:t>
              </a:r>
              <a:r>
                <a:rPr lang="en-US" sz="2400" dirty="0">
                  <a:solidFill>
                    <a:srgbClr val="FFFFFF"/>
                  </a:solidFill>
                  <a:latin typeface="Clear Sans Bold" panose="020B0604020202020204" charset="0"/>
                  <a:cs typeface="Clear Sans Bold" panose="020B0604020202020204" charset="0"/>
                </a:rPr>
                <a:t> </a:t>
              </a:r>
              <a:r>
                <a:rPr lang="en-US" sz="2400" dirty="0" err="1">
                  <a:solidFill>
                    <a:srgbClr val="FFFFFF"/>
                  </a:solidFill>
                  <a:latin typeface="Clear Sans Bold" panose="020B0604020202020204" charset="0"/>
                  <a:cs typeface="Clear Sans Bold" panose="020B0604020202020204" charset="0"/>
                </a:rPr>
                <a:t>Thư</a:t>
              </a:r>
              <a:r>
                <a:rPr lang="en-US" sz="2400" dirty="0">
                  <a:solidFill>
                    <a:srgbClr val="FFFFFF"/>
                  </a:solidFill>
                  <a:latin typeface="Clear Sans Bold" panose="020B0604020202020204" charset="0"/>
                  <a:cs typeface="Clear Sans Bold" panose="020B0604020202020204" charset="0"/>
                </a:rPr>
                <a:t> </a:t>
              </a:r>
              <a:r>
                <a:rPr lang="en-US" sz="2400" dirty="0" err="1">
                  <a:solidFill>
                    <a:srgbClr val="FFFFFF"/>
                  </a:solidFill>
                  <a:latin typeface="Clear Sans Bold" panose="020B0604020202020204" charset="0"/>
                  <a:cs typeface="Clear Sans Bold" panose="020B0604020202020204" charset="0"/>
                </a:rPr>
                <a:t>Viện</a:t>
              </a:r>
              <a:r>
                <a:rPr lang="en-US" sz="2400" dirty="0">
                  <a:solidFill>
                    <a:srgbClr val="FFFFFF"/>
                  </a:solidFill>
                  <a:latin typeface="Clear Sans Bold" panose="020B0604020202020204" charset="0"/>
                  <a:cs typeface="Clear Sans Bold" panose="020B0604020202020204" charset="0"/>
                </a:rPr>
                <a:t> </a:t>
              </a:r>
              <a:r>
                <a:rPr lang="en-US" sz="2400" dirty="0" err="1">
                  <a:solidFill>
                    <a:srgbClr val="FFFFFF"/>
                  </a:solidFill>
                  <a:latin typeface="Clear Sans Bold" panose="020B0604020202020204" charset="0"/>
                  <a:cs typeface="Clear Sans Bold" panose="020B0604020202020204" charset="0"/>
                </a:rPr>
                <a:t>Cần</a:t>
              </a:r>
              <a:r>
                <a:rPr lang="en-US" sz="2400" dirty="0">
                  <a:solidFill>
                    <a:srgbClr val="FFFFFF"/>
                  </a:solidFill>
                  <a:latin typeface="Clear Sans Bold" panose="020B0604020202020204" charset="0"/>
                  <a:cs typeface="Clear Sans Bold" panose="020B0604020202020204" charset="0"/>
                </a:rPr>
                <a:t> </a:t>
              </a:r>
              <a:r>
                <a:rPr lang="en-US" sz="2400" dirty="0" err="1">
                  <a:solidFill>
                    <a:srgbClr val="FFFFFF"/>
                  </a:solidFill>
                  <a:latin typeface="Clear Sans Bold" panose="020B0604020202020204" charset="0"/>
                  <a:cs typeface="Clear Sans Bold" panose="020B0604020202020204" charset="0"/>
                </a:rPr>
                <a:t>Thiết</a:t>
              </a:r>
              <a:endParaRPr lang="en-US" sz="2400" dirty="0">
                <a:solidFill>
                  <a:srgbClr val="FFFFFF"/>
                </a:solidFill>
                <a:latin typeface="Clear Sans Bold" panose="020B0604020202020204" charset="0"/>
                <a:cs typeface="Clear Sans Bold" panose="020B0604020202020204" charset="0"/>
              </a:endParaRPr>
            </a:p>
          </p:txBody>
        </p:sp>
      </p:grpSp>
      <p:grpSp>
        <p:nvGrpSpPr>
          <p:cNvPr id="9" name="Group 5">
            <a:extLst>
              <a:ext uri="{FF2B5EF4-FFF2-40B4-BE49-F238E27FC236}">
                <a16:creationId xmlns:a16="http://schemas.microsoft.com/office/drawing/2014/main" id="{09093086-8579-1E01-A2D5-658E11944469}"/>
              </a:ext>
            </a:extLst>
          </p:cNvPr>
          <p:cNvGrpSpPr/>
          <p:nvPr/>
        </p:nvGrpSpPr>
        <p:grpSpPr>
          <a:xfrm rot="-5400000">
            <a:off x="7714784" y="927829"/>
            <a:ext cx="9757001" cy="3381440"/>
            <a:chOff x="0" y="0"/>
            <a:chExt cx="1172650" cy="406400"/>
          </a:xfrm>
          <a:solidFill>
            <a:schemeClr val="tx2">
              <a:lumMod val="60000"/>
              <a:lumOff val="40000"/>
            </a:schemeClr>
          </a:solidFill>
        </p:grpSpPr>
        <p:sp>
          <p:nvSpPr>
            <p:cNvPr id="11" name="Freeform 6">
              <a:extLst>
                <a:ext uri="{FF2B5EF4-FFF2-40B4-BE49-F238E27FC236}">
                  <a16:creationId xmlns:a16="http://schemas.microsoft.com/office/drawing/2014/main" id="{65B02654-0B96-8759-E6B3-2D1D0F57035F}"/>
                </a:ext>
              </a:extLst>
            </p:cNvPr>
            <p:cNvSpPr/>
            <p:nvPr/>
          </p:nvSpPr>
          <p:spPr>
            <a:xfrm>
              <a:off x="17780" y="22860"/>
              <a:ext cx="1147250" cy="360680"/>
            </a:xfrm>
            <a:custGeom>
              <a:avLst/>
              <a:gdLst/>
              <a:ahLst/>
              <a:cxnLst/>
              <a:rect l="l" t="t" r="r" b="b"/>
              <a:pathLst>
                <a:path w="1147250" h="360680">
                  <a:moveTo>
                    <a:pt x="1147250" y="180340"/>
                  </a:moveTo>
                  <a:cubicBezTo>
                    <a:pt x="1147250" y="81280"/>
                    <a:pt x="1067240" y="0"/>
                    <a:pt x="966910" y="0"/>
                  </a:cubicBezTo>
                  <a:lnTo>
                    <a:pt x="172720" y="0"/>
                  </a:lnTo>
                  <a:lnTo>
                    <a:pt x="172720" y="1270"/>
                  </a:lnTo>
                  <a:cubicBezTo>
                    <a:pt x="76200" y="5080"/>
                    <a:pt x="0" y="83820"/>
                    <a:pt x="0" y="180340"/>
                  </a:cubicBezTo>
                  <a:cubicBezTo>
                    <a:pt x="0" y="276860"/>
                    <a:pt x="77470" y="355600"/>
                    <a:pt x="172720" y="359410"/>
                  </a:cubicBezTo>
                  <a:lnTo>
                    <a:pt x="172720" y="360680"/>
                  </a:lnTo>
                  <a:lnTo>
                    <a:pt x="966910" y="360680"/>
                  </a:lnTo>
                  <a:cubicBezTo>
                    <a:pt x="1065970" y="360680"/>
                    <a:pt x="1147250" y="279400"/>
                    <a:pt x="1147250" y="180340"/>
                  </a:cubicBezTo>
                  <a:close/>
                </a:path>
              </a:pathLst>
            </a:custGeom>
            <a:solidFill>
              <a:schemeClr val="tx2">
                <a:lumMod val="60000"/>
                <a:lumOff val="40000"/>
              </a:schemeClr>
            </a:solidFill>
          </p:spPr>
        </p:sp>
      </p:grpSp>
      <p:grpSp>
        <p:nvGrpSpPr>
          <p:cNvPr id="12" name="Group 19">
            <a:extLst>
              <a:ext uri="{FF2B5EF4-FFF2-40B4-BE49-F238E27FC236}">
                <a16:creationId xmlns:a16="http://schemas.microsoft.com/office/drawing/2014/main" id="{00CE4008-1A4F-DECF-D4A2-02E831A5EE79}"/>
              </a:ext>
            </a:extLst>
          </p:cNvPr>
          <p:cNvGrpSpPr/>
          <p:nvPr/>
        </p:nvGrpSpPr>
        <p:grpSpPr>
          <a:xfrm>
            <a:off x="11277600" y="2404333"/>
            <a:ext cx="2459375" cy="1549250"/>
            <a:chOff x="0" y="-28575"/>
            <a:chExt cx="3279166" cy="2065665"/>
          </a:xfrm>
        </p:grpSpPr>
        <p:sp>
          <p:nvSpPr>
            <p:cNvPr id="13" name="TextBox 20">
              <a:extLst>
                <a:ext uri="{FF2B5EF4-FFF2-40B4-BE49-F238E27FC236}">
                  <a16:creationId xmlns:a16="http://schemas.microsoft.com/office/drawing/2014/main" id="{F5E6755B-90A9-B591-9E33-9F6A327E3385}"/>
                </a:ext>
              </a:extLst>
            </p:cNvPr>
            <p:cNvSpPr txBox="1"/>
            <p:nvPr/>
          </p:nvSpPr>
          <p:spPr>
            <a:xfrm>
              <a:off x="0" y="-28575"/>
              <a:ext cx="3279166" cy="759872"/>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rimo Bold"/>
                </a:rPr>
                <a:t>3</a:t>
              </a:r>
            </a:p>
          </p:txBody>
        </p:sp>
        <p:sp>
          <p:nvSpPr>
            <p:cNvPr id="14" name="TextBox 21">
              <a:extLst>
                <a:ext uri="{FF2B5EF4-FFF2-40B4-BE49-F238E27FC236}">
                  <a16:creationId xmlns:a16="http://schemas.microsoft.com/office/drawing/2014/main" id="{5DD55E8F-3381-6A52-07C6-777A5542253B}"/>
                </a:ext>
              </a:extLst>
            </p:cNvPr>
            <p:cNvSpPr txBox="1"/>
            <p:nvPr/>
          </p:nvSpPr>
          <p:spPr>
            <a:xfrm>
              <a:off x="0" y="861043"/>
              <a:ext cx="3279166" cy="1176047"/>
            </a:xfrm>
            <a:prstGeom prst="rect">
              <a:avLst/>
            </a:prstGeom>
          </p:spPr>
          <p:txBody>
            <a:bodyPr lIns="0" tIns="0" rIns="0" bIns="0" rtlCol="0" anchor="t">
              <a:spAutoFit/>
            </a:bodyPr>
            <a:lstStyle/>
            <a:p>
              <a:pPr algn="ctr">
                <a:lnSpc>
                  <a:spcPts val="3600"/>
                </a:lnSpc>
              </a:pPr>
              <a:r>
                <a:rPr lang="vi-VN" sz="2400" dirty="0">
                  <a:solidFill>
                    <a:schemeClr val="bg1"/>
                  </a:solidFill>
                  <a:latin typeface="Clear Sans Bold" panose="020B0604020202020204" charset="0"/>
                  <a:cs typeface="Clear Sans Bold" panose="020B0604020202020204" charset="0"/>
                </a:rPr>
                <a:t>Mô Hình </a:t>
              </a:r>
            </a:p>
            <a:p>
              <a:pPr algn="ctr">
                <a:lnSpc>
                  <a:spcPts val="3600"/>
                </a:lnSpc>
              </a:pPr>
              <a:r>
                <a:rPr lang="vi-VN" sz="2400" dirty="0">
                  <a:solidFill>
                    <a:schemeClr val="bg1"/>
                  </a:solidFill>
                  <a:latin typeface="Clear Sans Bold" panose="020B0604020202020204" charset="0"/>
                  <a:cs typeface="Clear Sans Bold" panose="020B0604020202020204" charset="0"/>
                </a:rPr>
                <a:t>YOLOv8</a:t>
              </a:r>
              <a:r>
                <a:rPr lang="en-US" sz="2400" dirty="0">
                  <a:solidFill>
                    <a:srgbClr val="FFFFFF"/>
                  </a:solidFill>
                  <a:latin typeface="Arimo"/>
                </a:rPr>
                <a:t> </a:t>
              </a:r>
            </a:p>
          </p:txBody>
        </p:sp>
      </p:grpSp>
    </p:spTree>
    <p:extLst>
      <p:ext uri="{BB962C8B-B14F-4D97-AF65-F5344CB8AC3E}">
        <p14:creationId xmlns:p14="http://schemas.microsoft.com/office/powerpoint/2010/main" val="251640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7" name="AutoShape 7"/>
          <p:cNvSpPr/>
          <p:nvPr/>
        </p:nvSpPr>
        <p:spPr>
          <a:xfrm>
            <a:off x="0" y="1028700"/>
            <a:ext cx="190500" cy="9258300"/>
          </a:xfrm>
          <a:prstGeom prst="rect">
            <a:avLst/>
          </a:prstGeom>
          <a:solidFill>
            <a:schemeClr val="accent1"/>
          </a:solidFill>
        </p:spPr>
      </p:sp>
      <p:sp>
        <p:nvSpPr>
          <p:cNvPr id="8" name="AutoShape 8"/>
          <p:cNvSpPr/>
          <p:nvPr/>
        </p:nvSpPr>
        <p:spPr>
          <a:xfrm>
            <a:off x="5448300" y="0"/>
            <a:ext cx="190500" cy="9258300"/>
          </a:xfrm>
          <a:prstGeom prst="rect">
            <a:avLst/>
          </a:prstGeom>
          <a:solidFill>
            <a:schemeClr val="accent1"/>
          </a:solidFill>
        </p:spPr>
      </p:sp>
      <p:sp>
        <p:nvSpPr>
          <p:cNvPr id="9" name="AutoShape 9"/>
          <p:cNvSpPr/>
          <p:nvPr/>
        </p:nvSpPr>
        <p:spPr>
          <a:xfrm>
            <a:off x="18097500" y="1028700"/>
            <a:ext cx="190500" cy="9258300"/>
          </a:xfrm>
          <a:prstGeom prst="rect">
            <a:avLst/>
          </a:prstGeom>
          <a:solidFill>
            <a:schemeClr val="accent1"/>
          </a:solidFill>
        </p:spPr>
      </p:sp>
      <p:graphicFrame>
        <p:nvGraphicFramePr>
          <p:cNvPr id="10" name="Bảng 9">
            <a:extLst>
              <a:ext uri="{FF2B5EF4-FFF2-40B4-BE49-F238E27FC236}">
                <a16:creationId xmlns:a16="http://schemas.microsoft.com/office/drawing/2014/main" id="{FB8C2517-4C71-8093-4093-BB2C1E1F3359}"/>
              </a:ext>
            </a:extLst>
          </p:cNvPr>
          <p:cNvGraphicFramePr>
            <a:graphicFrameLocks noGrp="1"/>
          </p:cNvGraphicFramePr>
          <p:nvPr>
            <p:extLst>
              <p:ext uri="{D42A27DB-BD31-4B8C-83A1-F6EECF244321}">
                <p14:modId xmlns:p14="http://schemas.microsoft.com/office/powerpoint/2010/main" val="3820480604"/>
              </p:ext>
            </p:extLst>
          </p:nvPr>
        </p:nvGraphicFramePr>
        <p:xfrm>
          <a:off x="5638800" y="0"/>
          <a:ext cx="4876800" cy="1333500"/>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235909344"/>
                    </a:ext>
                  </a:extLst>
                </a:gridCol>
              </a:tblGrid>
              <a:tr h="1333500">
                <a:tc>
                  <a:txBody>
                    <a:bodyPr/>
                    <a:lstStyle/>
                    <a:p>
                      <a:pPr algn="ctr"/>
                      <a:r>
                        <a:rPr lang="en-US" sz="3200" dirty="0">
                          <a:solidFill>
                            <a:schemeClr val="bg1"/>
                          </a:solidFill>
                          <a:latin typeface="Clear Sans Bold" panose="020B0604020202020204" charset="0"/>
                          <a:cs typeface="Clear Sans Bold" panose="020B0604020202020204" charset="0"/>
                        </a:rPr>
                        <a:t>Python</a:t>
                      </a:r>
                      <a:endParaRPr lang="vi-VN" sz="3200" dirty="0">
                        <a:solidFill>
                          <a:schemeClr val="bg1"/>
                        </a:solidFill>
                        <a:latin typeface="Clear Sans Bold" panose="020B0604020202020204" charset="0"/>
                        <a:cs typeface="Clear Sans Bold" panose="020B060402020202020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343960371"/>
                  </a:ext>
                </a:extLst>
              </a:tr>
            </a:tbl>
          </a:graphicData>
        </a:graphic>
      </p:graphicFrame>
      <p:pic>
        <p:nvPicPr>
          <p:cNvPr id="3" name="Hình ảnh 2">
            <a:extLst>
              <a:ext uri="{FF2B5EF4-FFF2-40B4-BE49-F238E27FC236}">
                <a16:creationId xmlns:a16="http://schemas.microsoft.com/office/drawing/2014/main" id="{98A84B4F-944E-0BCA-669A-4C0156D54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5689" y="1286774"/>
            <a:ext cx="7837625" cy="5264077"/>
          </a:xfrm>
          <a:prstGeom prst="rect">
            <a:avLst/>
          </a:prstGeom>
        </p:spPr>
      </p:pic>
      <p:sp>
        <p:nvSpPr>
          <p:cNvPr id="4" name="Hộp Văn bản 3">
            <a:extLst>
              <a:ext uri="{FF2B5EF4-FFF2-40B4-BE49-F238E27FC236}">
                <a16:creationId xmlns:a16="http://schemas.microsoft.com/office/drawing/2014/main" id="{4E4364A3-0CA7-AA6E-5495-3FFEBD647CE5}"/>
              </a:ext>
            </a:extLst>
          </p:cNvPr>
          <p:cNvSpPr txBox="1"/>
          <p:nvPr/>
        </p:nvSpPr>
        <p:spPr>
          <a:xfrm>
            <a:off x="5867400" y="2400300"/>
            <a:ext cx="10515600" cy="2246769"/>
          </a:xfrm>
          <a:prstGeom prst="rect">
            <a:avLst/>
          </a:prstGeom>
          <a:noFill/>
        </p:spPr>
        <p:txBody>
          <a:bodyPr wrap="square" rtlCol="0">
            <a:spAutoFit/>
          </a:bodyPr>
          <a:lstStyle/>
          <a:p>
            <a:pPr algn="l"/>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Người phát minh: </a:t>
            </a:r>
            <a:r>
              <a:rPr lang="vi-VN" sz="2000" b="0" i="0" dirty="0" err="1">
                <a:solidFill>
                  <a:schemeClr val="tx2">
                    <a:lumMod val="20000"/>
                    <a:lumOff val="80000"/>
                  </a:schemeClr>
                </a:solidFill>
                <a:effectLst/>
                <a:latin typeface="Arimo" panose="020B0604020202020204" charset="0"/>
                <a:ea typeface="Arimo" panose="020B0604020202020204" charset="0"/>
                <a:cs typeface="Arimo" panose="020B0604020202020204" charset="0"/>
              </a:rPr>
              <a:t>Guido</a:t>
            </a:r>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 van </a:t>
            </a:r>
            <a:r>
              <a:rPr lang="vi-VN" sz="2000" b="0" i="0" dirty="0" err="1">
                <a:solidFill>
                  <a:schemeClr val="tx2">
                    <a:lumMod val="20000"/>
                    <a:lumOff val="80000"/>
                  </a:schemeClr>
                </a:solidFill>
                <a:effectLst/>
                <a:latin typeface="Arimo" panose="020B0604020202020204" charset="0"/>
                <a:ea typeface="Arimo" panose="020B0604020202020204" charset="0"/>
                <a:cs typeface="Arimo" panose="020B0604020202020204" charset="0"/>
              </a:rPr>
              <a:t>Rossum</a:t>
            </a:r>
            <a:endPar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endParaRPr>
          </a:p>
          <a:p>
            <a:pPr algn="l"/>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Năm ra đời: 1991</a:t>
            </a:r>
          </a:p>
          <a:p>
            <a:pPr algn="l"/>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Giới thiệu: </a:t>
            </a:r>
            <a:r>
              <a:rPr lang="vi-VN" sz="2000" b="0" i="0" dirty="0" err="1">
                <a:solidFill>
                  <a:schemeClr val="tx2">
                    <a:lumMod val="20000"/>
                    <a:lumOff val="80000"/>
                  </a:schemeClr>
                </a:solidFill>
                <a:effectLst/>
                <a:latin typeface="Arimo" panose="020B0604020202020204" charset="0"/>
                <a:ea typeface="Arimo" panose="020B0604020202020204" charset="0"/>
                <a:cs typeface="Arimo" panose="020B0604020202020204" charset="0"/>
              </a:rPr>
              <a:t>Python</a:t>
            </a:r>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 là một ngôn ngữ lập trình cao cấp, dễ đọc và dễ học. Nó hỗ trợ lập trình hướng đối tượng, lập trình hàm, và lập trình mệnh lệnh, với cú pháp rõ ràng và dễ hiểu.</a:t>
            </a:r>
          </a:p>
          <a:p>
            <a:pPr algn="l"/>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Đặc điểm nổi </a:t>
            </a:r>
            <a:r>
              <a:rPr lang="vi-VN" sz="2000" b="0" i="0" dirty="0" err="1">
                <a:solidFill>
                  <a:schemeClr val="tx2">
                    <a:lumMod val="20000"/>
                    <a:lumOff val="80000"/>
                  </a:schemeClr>
                </a:solidFill>
                <a:effectLst/>
                <a:latin typeface="Arimo" panose="020B0604020202020204" charset="0"/>
                <a:ea typeface="Arimo" panose="020B0604020202020204" charset="0"/>
                <a:cs typeface="Arimo" panose="020B0604020202020204" charset="0"/>
              </a:rPr>
              <a:t>bật:Dễ</a:t>
            </a:r>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 </a:t>
            </a:r>
            <a:r>
              <a:rPr lang="vi-VN" sz="2000" b="0" i="0" dirty="0" err="1">
                <a:solidFill>
                  <a:schemeClr val="tx2">
                    <a:lumMod val="20000"/>
                    <a:lumOff val="80000"/>
                  </a:schemeClr>
                </a:solidFill>
                <a:effectLst/>
                <a:latin typeface="Arimo" panose="020B0604020202020204" charset="0"/>
                <a:ea typeface="Arimo" panose="020B0604020202020204" charset="0"/>
                <a:cs typeface="Arimo" panose="020B0604020202020204" charset="0"/>
              </a:rPr>
              <a:t>học,Đa</a:t>
            </a:r>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 nền </a:t>
            </a:r>
            <a:r>
              <a:rPr lang="vi-VN" sz="2000" b="0" i="0" dirty="0" err="1">
                <a:solidFill>
                  <a:schemeClr val="tx2">
                    <a:lumMod val="20000"/>
                    <a:lumOff val="80000"/>
                  </a:schemeClr>
                </a:solidFill>
                <a:effectLst/>
                <a:latin typeface="Arimo" panose="020B0604020202020204" charset="0"/>
                <a:ea typeface="Arimo" panose="020B0604020202020204" charset="0"/>
                <a:cs typeface="Arimo" panose="020B0604020202020204" charset="0"/>
              </a:rPr>
              <a:t>tảng,Thư</a:t>
            </a:r>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 viện phong phú, Cộng đồng lớn mạnh.</a:t>
            </a:r>
          </a:p>
          <a:p>
            <a:pPr algn="l"/>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Ứng dụng phổ biến:</a:t>
            </a:r>
          </a:p>
          <a:p>
            <a:pPr algn="l"/>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Phát triển </a:t>
            </a:r>
            <a:r>
              <a:rPr lang="vi-VN" sz="2000" b="0" i="0" dirty="0" err="1">
                <a:solidFill>
                  <a:schemeClr val="tx2">
                    <a:lumMod val="20000"/>
                    <a:lumOff val="80000"/>
                  </a:schemeClr>
                </a:solidFill>
                <a:effectLst/>
                <a:latin typeface="Arimo" panose="020B0604020202020204" charset="0"/>
                <a:ea typeface="Arimo" panose="020B0604020202020204" charset="0"/>
                <a:cs typeface="Arimo" panose="020B0604020202020204" charset="0"/>
              </a:rPr>
              <a:t>web</a:t>
            </a:r>
            <a:r>
              <a:rPr lang="vi-VN" sz="2000" dirty="0" err="1">
                <a:solidFill>
                  <a:schemeClr val="tx2">
                    <a:lumMod val="20000"/>
                    <a:lumOff val="80000"/>
                  </a:schemeClr>
                </a:solidFill>
                <a:latin typeface="Arimo" panose="020B0604020202020204" charset="0"/>
                <a:ea typeface="Arimo" panose="020B0604020202020204" charset="0"/>
                <a:cs typeface="Arimo" panose="020B0604020202020204" charset="0"/>
              </a:rPr>
              <a:t>,</a:t>
            </a:r>
            <a:r>
              <a:rPr lang="vi-VN" sz="2000" b="0" i="0" dirty="0" err="1">
                <a:solidFill>
                  <a:schemeClr val="tx2">
                    <a:lumMod val="20000"/>
                    <a:lumOff val="80000"/>
                  </a:schemeClr>
                </a:solidFill>
                <a:effectLst/>
                <a:latin typeface="Arimo" panose="020B0604020202020204" charset="0"/>
                <a:ea typeface="Arimo" panose="020B0604020202020204" charset="0"/>
                <a:cs typeface="Arimo" panose="020B0604020202020204" charset="0"/>
              </a:rPr>
              <a:t>Khoa</a:t>
            </a:r>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 học dữ liệu và </a:t>
            </a:r>
            <a:r>
              <a:rPr lang="vi-VN" sz="2000" b="0" i="0" dirty="0" err="1">
                <a:solidFill>
                  <a:schemeClr val="tx2">
                    <a:lumMod val="20000"/>
                    <a:lumOff val="80000"/>
                  </a:schemeClr>
                </a:solidFill>
                <a:effectLst/>
                <a:latin typeface="Arimo" panose="020B0604020202020204" charset="0"/>
                <a:ea typeface="Arimo" panose="020B0604020202020204" charset="0"/>
                <a:cs typeface="Arimo" panose="020B0604020202020204" charset="0"/>
              </a:rPr>
              <a:t>AI,Tự</a:t>
            </a:r>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 động </a:t>
            </a:r>
            <a:r>
              <a:rPr lang="vi-VN" sz="2000" b="0" i="0" dirty="0" err="1">
                <a:solidFill>
                  <a:schemeClr val="tx2">
                    <a:lumMod val="20000"/>
                    <a:lumOff val="80000"/>
                  </a:schemeClr>
                </a:solidFill>
                <a:effectLst/>
                <a:latin typeface="Arimo" panose="020B0604020202020204" charset="0"/>
                <a:ea typeface="Arimo" panose="020B0604020202020204" charset="0"/>
                <a:cs typeface="Arimo" panose="020B0604020202020204" charset="0"/>
              </a:rPr>
              <a:t>hóa,Phát</a:t>
            </a:r>
            <a:r>
              <a:rPr lang="vi-VN" sz="2000" b="0" i="0" dirty="0">
                <a:solidFill>
                  <a:schemeClr val="tx2">
                    <a:lumMod val="20000"/>
                    <a:lumOff val="80000"/>
                  </a:schemeClr>
                </a:solidFill>
                <a:effectLst/>
                <a:latin typeface="Arimo" panose="020B0604020202020204" charset="0"/>
                <a:ea typeface="Arimo" panose="020B0604020202020204" charset="0"/>
                <a:cs typeface="Arimo" panose="020B0604020202020204" charset="0"/>
              </a:rPr>
              <a:t> triển ứng dụng.</a:t>
            </a:r>
            <a:endParaRPr lang="vi-VN" sz="2000" b="0" i="0" dirty="0">
              <a:solidFill>
                <a:schemeClr val="tx2">
                  <a:lumMod val="20000"/>
                  <a:lumOff val="80000"/>
                </a:schemeClr>
              </a:solidFill>
              <a:effectLst/>
              <a:highlight>
                <a:srgbClr val="FFFFFF"/>
              </a:highlight>
              <a:latin typeface="Arimo" panose="020B0604020202020204" charset="0"/>
              <a:ea typeface="Arimo" panose="020B0604020202020204" charset="0"/>
              <a:cs typeface="Arimo" panose="020B0604020202020204" charset="0"/>
            </a:endParaRPr>
          </a:p>
        </p:txBody>
      </p:sp>
      <p:pic>
        <p:nvPicPr>
          <p:cNvPr id="12" name="Hình ảnh 11">
            <a:extLst>
              <a:ext uri="{FF2B5EF4-FFF2-40B4-BE49-F238E27FC236}">
                <a16:creationId xmlns:a16="http://schemas.microsoft.com/office/drawing/2014/main" id="{4BBF1114-1947-029E-359D-E090F0B692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5011" y="5753667"/>
            <a:ext cx="7761905" cy="4533333"/>
          </a:xfrm>
          <a:prstGeom prst="rect">
            <a:avLst/>
          </a:prstGeom>
        </p:spPr>
      </p:pic>
    </p:spTree>
    <p:extLst>
      <p:ext uri="{BB962C8B-B14F-4D97-AF65-F5344CB8AC3E}">
        <p14:creationId xmlns:p14="http://schemas.microsoft.com/office/powerpoint/2010/main" val="201349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par>
                                <p:cTn id="35" presetID="2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562600" y="8318735"/>
            <a:ext cx="11168538" cy="1118711"/>
            <a:chOff x="0" y="-40640"/>
            <a:chExt cx="14891384" cy="1491616"/>
          </a:xfrm>
        </p:grpSpPr>
        <p:sp>
          <p:nvSpPr>
            <p:cNvPr id="3" name="TextBox 3"/>
            <p:cNvSpPr txBox="1"/>
            <p:nvPr/>
          </p:nvSpPr>
          <p:spPr>
            <a:xfrm>
              <a:off x="7651" y="-40640"/>
              <a:ext cx="14883733" cy="769621"/>
            </a:xfrm>
            <a:prstGeom prst="rect">
              <a:avLst/>
            </a:prstGeom>
          </p:spPr>
          <p:txBody>
            <a:bodyPr lIns="0" tIns="0" rIns="0" bIns="0" rtlCol="0" anchor="t">
              <a:spAutoFit/>
            </a:bodyPr>
            <a:lstStyle/>
            <a:p>
              <a:pPr algn="ctr">
                <a:lnSpc>
                  <a:spcPts val="4680"/>
                </a:lnSpc>
              </a:pPr>
              <a:r>
                <a:rPr lang="en-US" sz="3600" spc="107" dirty="0" err="1">
                  <a:solidFill>
                    <a:srgbClr val="37C9EF"/>
                  </a:solidFill>
                  <a:latin typeface="Clear Sans Bold"/>
                </a:rPr>
                <a:t>Chương</a:t>
              </a:r>
              <a:r>
                <a:rPr lang="en-US" sz="3600" spc="107" dirty="0">
                  <a:solidFill>
                    <a:srgbClr val="37C9EF"/>
                  </a:solidFill>
                  <a:latin typeface="Clear Sans Bold"/>
                </a:rPr>
                <a:t> 2 : </a:t>
              </a:r>
              <a:r>
                <a:rPr lang="en-US" sz="3600" spc="107" dirty="0" err="1">
                  <a:solidFill>
                    <a:srgbClr val="37C9EF"/>
                  </a:solidFill>
                  <a:latin typeface="Clear Sans Bold"/>
                </a:rPr>
                <a:t>Cơ</a:t>
              </a:r>
              <a:r>
                <a:rPr lang="en-US" sz="3600" spc="107" dirty="0">
                  <a:solidFill>
                    <a:srgbClr val="37C9EF"/>
                  </a:solidFill>
                  <a:latin typeface="Clear Sans Bold"/>
                </a:rPr>
                <a:t> </a:t>
              </a:r>
              <a:r>
                <a:rPr lang="en-US" sz="3600" spc="107" dirty="0" err="1">
                  <a:solidFill>
                    <a:srgbClr val="37C9EF"/>
                  </a:solidFill>
                  <a:latin typeface="Clear Sans Bold"/>
                </a:rPr>
                <a:t>sở</a:t>
              </a:r>
              <a:r>
                <a:rPr lang="en-US" sz="3600" spc="107" dirty="0">
                  <a:solidFill>
                    <a:srgbClr val="37C9EF"/>
                  </a:solidFill>
                  <a:latin typeface="Clear Sans Bold"/>
                </a:rPr>
                <a:t> Lý </a:t>
              </a:r>
              <a:r>
                <a:rPr lang="en-US" sz="3600" spc="107" dirty="0" err="1">
                  <a:solidFill>
                    <a:srgbClr val="37C9EF"/>
                  </a:solidFill>
                  <a:latin typeface="Clear Sans Bold"/>
                </a:rPr>
                <a:t>Thuyết</a:t>
              </a:r>
              <a:endParaRPr lang="en-US" sz="3600" spc="107" dirty="0">
                <a:solidFill>
                  <a:srgbClr val="37C9EF"/>
                </a:solidFill>
                <a:latin typeface="Clear Sans Bold"/>
              </a:endParaRPr>
            </a:p>
          </p:txBody>
        </p:sp>
        <p:sp>
          <p:nvSpPr>
            <p:cNvPr id="4" name="TextBox 4"/>
            <p:cNvSpPr txBox="1"/>
            <p:nvPr/>
          </p:nvSpPr>
          <p:spPr>
            <a:xfrm>
              <a:off x="0" y="835422"/>
              <a:ext cx="14883733" cy="615554"/>
            </a:xfrm>
            <a:prstGeom prst="rect">
              <a:avLst/>
            </a:prstGeom>
          </p:spPr>
          <p:txBody>
            <a:bodyPr lIns="0" tIns="0" rIns="0" bIns="0" rtlCol="0" anchor="t">
              <a:spAutoFit/>
            </a:bodyPr>
            <a:lstStyle/>
            <a:p>
              <a:pPr algn="ctr">
                <a:lnSpc>
                  <a:spcPts val="3640"/>
                </a:lnSpc>
              </a:pPr>
              <a:r>
                <a:rPr lang="en-US" sz="3600" spc="130" dirty="0">
                  <a:solidFill>
                    <a:srgbClr val="FFFFFF"/>
                  </a:solidFill>
                  <a:latin typeface="Clear Sans Bold" panose="020B0604020202020204" charset="0"/>
                  <a:cs typeface="Clear Sans Bold" panose="020B0604020202020204" charset="0"/>
                </a:rPr>
                <a:t>3 </a:t>
              </a:r>
              <a:r>
                <a:rPr lang="en-US" sz="3600" spc="130" dirty="0" err="1">
                  <a:solidFill>
                    <a:srgbClr val="FFFFFF"/>
                  </a:solidFill>
                  <a:latin typeface="Clear Sans Bold" panose="020B0604020202020204" charset="0"/>
                  <a:cs typeface="Clear Sans Bold" panose="020B0604020202020204" charset="0"/>
                </a:rPr>
                <a:t>nội</a:t>
              </a:r>
              <a:r>
                <a:rPr lang="en-US" sz="3600" spc="130" dirty="0">
                  <a:solidFill>
                    <a:srgbClr val="FFFFFF"/>
                  </a:solidFill>
                  <a:latin typeface="Clear Sans Bold" panose="020B0604020202020204" charset="0"/>
                  <a:cs typeface="Clear Sans Bold" panose="020B0604020202020204" charset="0"/>
                </a:rPr>
                <a:t> dung</a:t>
              </a:r>
            </a:p>
          </p:txBody>
        </p:sp>
      </p:grpSp>
      <p:grpSp>
        <p:nvGrpSpPr>
          <p:cNvPr id="5" name="Group 5"/>
          <p:cNvGrpSpPr/>
          <p:nvPr/>
        </p:nvGrpSpPr>
        <p:grpSpPr>
          <a:xfrm rot="-5400000">
            <a:off x="4540609" y="254081"/>
            <a:ext cx="9757001" cy="3381440"/>
            <a:chOff x="0" y="0"/>
            <a:chExt cx="1172650" cy="406400"/>
          </a:xfrm>
        </p:grpSpPr>
        <p:sp>
          <p:nvSpPr>
            <p:cNvPr id="6" name="Freeform 6"/>
            <p:cNvSpPr/>
            <p:nvPr/>
          </p:nvSpPr>
          <p:spPr>
            <a:xfrm>
              <a:off x="17780" y="22860"/>
              <a:ext cx="1147250" cy="360680"/>
            </a:xfrm>
            <a:custGeom>
              <a:avLst/>
              <a:gdLst/>
              <a:ahLst/>
              <a:cxnLst/>
              <a:rect l="l" t="t" r="r" b="b"/>
              <a:pathLst>
                <a:path w="1147250" h="360680">
                  <a:moveTo>
                    <a:pt x="1147250" y="180340"/>
                  </a:moveTo>
                  <a:cubicBezTo>
                    <a:pt x="1147250" y="81280"/>
                    <a:pt x="1067240" y="0"/>
                    <a:pt x="966910" y="0"/>
                  </a:cubicBezTo>
                  <a:lnTo>
                    <a:pt x="172720" y="0"/>
                  </a:lnTo>
                  <a:lnTo>
                    <a:pt x="172720" y="1270"/>
                  </a:lnTo>
                  <a:cubicBezTo>
                    <a:pt x="76200" y="5080"/>
                    <a:pt x="0" y="83820"/>
                    <a:pt x="0" y="180340"/>
                  </a:cubicBezTo>
                  <a:cubicBezTo>
                    <a:pt x="0" y="276860"/>
                    <a:pt x="77470" y="355600"/>
                    <a:pt x="172720" y="359410"/>
                  </a:cubicBezTo>
                  <a:lnTo>
                    <a:pt x="172720" y="360680"/>
                  </a:lnTo>
                  <a:lnTo>
                    <a:pt x="966910" y="360680"/>
                  </a:lnTo>
                  <a:cubicBezTo>
                    <a:pt x="1065970" y="360680"/>
                    <a:pt x="1147250" y="279400"/>
                    <a:pt x="1147250" y="180340"/>
                  </a:cubicBezTo>
                  <a:close/>
                </a:path>
              </a:pathLst>
            </a:custGeom>
            <a:solidFill>
              <a:srgbClr val="2C92D5">
                <a:alpha val="94902"/>
              </a:srgbClr>
            </a:solidFill>
          </p:spPr>
        </p:sp>
      </p:grpSp>
      <p:grpSp>
        <p:nvGrpSpPr>
          <p:cNvPr id="19" name="Group 19"/>
          <p:cNvGrpSpPr/>
          <p:nvPr/>
        </p:nvGrpSpPr>
        <p:grpSpPr>
          <a:xfrm>
            <a:off x="8038053" y="2350784"/>
            <a:ext cx="2459375" cy="1549250"/>
            <a:chOff x="0" y="-28575"/>
            <a:chExt cx="3279166" cy="2065665"/>
          </a:xfrm>
        </p:grpSpPr>
        <p:sp>
          <p:nvSpPr>
            <p:cNvPr id="20" name="TextBox 20"/>
            <p:cNvSpPr txBox="1"/>
            <p:nvPr/>
          </p:nvSpPr>
          <p:spPr>
            <a:xfrm>
              <a:off x="0" y="-28575"/>
              <a:ext cx="3279166" cy="759872"/>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rimo Bold"/>
                </a:rPr>
                <a:t>2</a:t>
              </a:r>
            </a:p>
          </p:txBody>
        </p:sp>
        <p:sp>
          <p:nvSpPr>
            <p:cNvPr id="21" name="TextBox 21"/>
            <p:cNvSpPr txBox="1"/>
            <p:nvPr/>
          </p:nvSpPr>
          <p:spPr>
            <a:xfrm>
              <a:off x="0" y="861043"/>
              <a:ext cx="3279166" cy="1176047"/>
            </a:xfrm>
            <a:prstGeom prst="rect">
              <a:avLst/>
            </a:prstGeom>
          </p:spPr>
          <p:txBody>
            <a:bodyPr lIns="0" tIns="0" rIns="0" bIns="0" rtlCol="0" anchor="t">
              <a:spAutoFit/>
            </a:bodyPr>
            <a:lstStyle/>
            <a:p>
              <a:pPr algn="ctr">
                <a:lnSpc>
                  <a:spcPts val="3600"/>
                </a:lnSpc>
              </a:pPr>
              <a:r>
                <a:rPr lang="en-US" sz="2400" dirty="0" err="1">
                  <a:solidFill>
                    <a:srgbClr val="FFFFFF"/>
                  </a:solidFill>
                  <a:latin typeface="Clear Sans Bold" panose="020B0604020202020204" charset="0"/>
                  <a:cs typeface="Clear Sans Bold" panose="020B0604020202020204" charset="0"/>
                </a:rPr>
                <a:t>Các</a:t>
              </a:r>
              <a:r>
                <a:rPr lang="en-US" sz="2400" dirty="0">
                  <a:solidFill>
                    <a:srgbClr val="FFFFFF"/>
                  </a:solidFill>
                  <a:latin typeface="Clear Sans Bold" panose="020B0604020202020204" charset="0"/>
                  <a:cs typeface="Clear Sans Bold" panose="020B0604020202020204" charset="0"/>
                </a:rPr>
                <a:t> </a:t>
              </a:r>
              <a:r>
                <a:rPr lang="en-US" sz="2400" dirty="0" err="1">
                  <a:solidFill>
                    <a:srgbClr val="FFFFFF"/>
                  </a:solidFill>
                  <a:latin typeface="Clear Sans Bold" panose="020B0604020202020204" charset="0"/>
                  <a:cs typeface="Clear Sans Bold" panose="020B0604020202020204" charset="0"/>
                </a:rPr>
                <a:t>Thư</a:t>
              </a:r>
              <a:r>
                <a:rPr lang="en-US" sz="2400" dirty="0">
                  <a:solidFill>
                    <a:srgbClr val="FFFFFF"/>
                  </a:solidFill>
                  <a:latin typeface="Clear Sans Bold" panose="020B0604020202020204" charset="0"/>
                  <a:cs typeface="Clear Sans Bold" panose="020B0604020202020204" charset="0"/>
                </a:rPr>
                <a:t> </a:t>
              </a:r>
              <a:r>
                <a:rPr lang="en-US" sz="2400" dirty="0" err="1">
                  <a:solidFill>
                    <a:srgbClr val="FFFFFF"/>
                  </a:solidFill>
                  <a:latin typeface="Clear Sans Bold" panose="020B0604020202020204" charset="0"/>
                  <a:cs typeface="Clear Sans Bold" panose="020B0604020202020204" charset="0"/>
                </a:rPr>
                <a:t>Viện</a:t>
              </a:r>
              <a:r>
                <a:rPr lang="en-US" sz="2400" dirty="0">
                  <a:solidFill>
                    <a:srgbClr val="FFFFFF"/>
                  </a:solidFill>
                  <a:latin typeface="Clear Sans Bold" panose="020B0604020202020204" charset="0"/>
                  <a:cs typeface="Clear Sans Bold" panose="020B0604020202020204" charset="0"/>
                </a:rPr>
                <a:t> </a:t>
              </a:r>
              <a:r>
                <a:rPr lang="en-US" sz="2400" dirty="0" err="1">
                  <a:solidFill>
                    <a:srgbClr val="FFFFFF"/>
                  </a:solidFill>
                  <a:latin typeface="Clear Sans Bold" panose="020B0604020202020204" charset="0"/>
                  <a:cs typeface="Clear Sans Bold" panose="020B0604020202020204" charset="0"/>
                </a:rPr>
                <a:t>Cần</a:t>
              </a:r>
              <a:r>
                <a:rPr lang="en-US" sz="2400" dirty="0">
                  <a:solidFill>
                    <a:srgbClr val="FFFFFF"/>
                  </a:solidFill>
                  <a:latin typeface="Clear Sans Bold" panose="020B0604020202020204" charset="0"/>
                  <a:cs typeface="Clear Sans Bold" panose="020B0604020202020204" charset="0"/>
                </a:rPr>
                <a:t> </a:t>
              </a:r>
              <a:r>
                <a:rPr lang="en-US" sz="2400" dirty="0" err="1">
                  <a:solidFill>
                    <a:srgbClr val="FFFFFF"/>
                  </a:solidFill>
                  <a:latin typeface="Clear Sans Bold" panose="020B0604020202020204" charset="0"/>
                  <a:cs typeface="Clear Sans Bold" panose="020B0604020202020204" charset="0"/>
                </a:rPr>
                <a:t>Thiết</a:t>
              </a:r>
              <a:endParaRPr lang="en-US" sz="2400" dirty="0">
                <a:solidFill>
                  <a:srgbClr val="FFFFFF"/>
                </a:solidFill>
                <a:latin typeface="Clear Sans Bold" panose="020B0604020202020204" charset="0"/>
                <a:cs typeface="Clear Sans Bold" panose="020B0604020202020204" charset="0"/>
              </a:endParaRPr>
            </a:p>
          </p:txBody>
        </p:sp>
      </p:grpSp>
      <p:grpSp>
        <p:nvGrpSpPr>
          <p:cNvPr id="9" name="Group 5">
            <a:extLst>
              <a:ext uri="{FF2B5EF4-FFF2-40B4-BE49-F238E27FC236}">
                <a16:creationId xmlns:a16="http://schemas.microsoft.com/office/drawing/2014/main" id="{09093086-8579-1E01-A2D5-658E11944469}"/>
              </a:ext>
            </a:extLst>
          </p:cNvPr>
          <p:cNvGrpSpPr/>
          <p:nvPr/>
        </p:nvGrpSpPr>
        <p:grpSpPr>
          <a:xfrm rot="-5400000">
            <a:off x="7718196" y="945016"/>
            <a:ext cx="9757001" cy="3381440"/>
            <a:chOff x="0" y="0"/>
            <a:chExt cx="1172650" cy="406400"/>
          </a:xfrm>
          <a:solidFill>
            <a:schemeClr val="tx2">
              <a:lumMod val="60000"/>
              <a:lumOff val="40000"/>
            </a:schemeClr>
          </a:solidFill>
        </p:grpSpPr>
        <p:sp>
          <p:nvSpPr>
            <p:cNvPr id="11" name="Freeform 6">
              <a:extLst>
                <a:ext uri="{FF2B5EF4-FFF2-40B4-BE49-F238E27FC236}">
                  <a16:creationId xmlns:a16="http://schemas.microsoft.com/office/drawing/2014/main" id="{65B02654-0B96-8759-E6B3-2D1D0F57035F}"/>
                </a:ext>
              </a:extLst>
            </p:cNvPr>
            <p:cNvSpPr/>
            <p:nvPr/>
          </p:nvSpPr>
          <p:spPr>
            <a:xfrm>
              <a:off x="17780" y="22860"/>
              <a:ext cx="1147250" cy="360680"/>
            </a:xfrm>
            <a:custGeom>
              <a:avLst/>
              <a:gdLst/>
              <a:ahLst/>
              <a:cxnLst/>
              <a:rect l="l" t="t" r="r" b="b"/>
              <a:pathLst>
                <a:path w="1147250" h="360680">
                  <a:moveTo>
                    <a:pt x="1147250" y="180340"/>
                  </a:moveTo>
                  <a:cubicBezTo>
                    <a:pt x="1147250" y="81280"/>
                    <a:pt x="1067240" y="0"/>
                    <a:pt x="966910" y="0"/>
                  </a:cubicBezTo>
                  <a:lnTo>
                    <a:pt x="172720" y="0"/>
                  </a:lnTo>
                  <a:lnTo>
                    <a:pt x="172720" y="1270"/>
                  </a:lnTo>
                  <a:cubicBezTo>
                    <a:pt x="76200" y="5080"/>
                    <a:pt x="0" y="83820"/>
                    <a:pt x="0" y="180340"/>
                  </a:cubicBezTo>
                  <a:cubicBezTo>
                    <a:pt x="0" y="276860"/>
                    <a:pt x="77470" y="355600"/>
                    <a:pt x="172720" y="359410"/>
                  </a:cubicBezTo>
                  <a:lnTo>
                    <a:pt x="172720" y="360680"/>
                  </a:lnTo>
                  <a:lnTo>
                    <a:pt x="966910" y="360680"/>
                  </a:lnTo>
                  <a:cubicBezTo>
                    <a:pt x="1065970" y="360680"/>
                    <a:pt x="1147250" y="279400"/>
                    <a:pt x="1147250" y="180340"/>
                  </a:cubicBezTo>
                  <a:close/>
                </a:path>
              </a:pathLst>
            </a:custGeom>
            <a:grpFill/>
            <a:ln>
              <a:solidFill>
                <a:schemeClr val="tx2">
                  <a:lumMod val="40000"/>
                  <a:lumOff val="60000"/>
                </a:schemeClr>
              </a:solidFill>
            </a:ln>
          </p:spPr>
        </p:sp>
      </p:grpSp>
      <p:grpSp>
        <p:nvGrpSpPr>
          <p:cNvPr id="12" name="Group 19">
            <a:extLst>
              <a:ext uri="{FF2B5EF4-FFF2-40B4-BE49-F238E27FC236}">
                <a16:creationId xmlns:a16="http://schemas.microsoft.com/office/drawing/2014/main" id="{00CE4008-1A4F-DECF-D4A2-02E831A5EE79}"/>
              </a:ext>
            </a:extLst>
          </p:cNvPr>
          <p:cNvGrpSpPr/>
          <p:nvPr/>
        </p:nvGrpSpPr>
        <p:grpSpPr>
          <a:xfrm>
            <a:off x="11367008" y="2385630"/>
            <a:ext cx="2459375" cy="1549250"/>
            <a:chOff x="0" y="-28575"/>
            <a:chExt cx="3279166" cy="2065665"/>
          </a:xfrm>
        </p:grpSpPr>
        <p:sp>
          <p:nvSpPr>
            <p:cNvPr id="13" name="TextBox 20">
              <a:extLst>
                <a:ext uri="{FF2B5EF4-FFF2-40B4-BE49-F238E27FC236}">
                  <a16:creationId xmlns:a16="http://schemas.microsoft.com/office/drawing/2014/main" id="{F5E6755B-90A9-B591-9E33-9F6A327E3385}"/>
                </a:ext>
              </a:extLst>
            </p:cNvPr>
            <p:cNvSpPr txBox="1"/>
            <p:nvPr/>
          </p:nvSpPr>
          <p:spPr>
            <a:xfrm>
              <a:off x="0" y="-28575"/>
              <a:ext cx="3279166" cy="759872"/>
            </a:xfrm>
            <a:prstGeom prst="rect">
              <a:avLst/>
            </a:prstGeom>
          </p:spPr>
          <p:txBody>
            <a:bodyPr lIns="0" tIns="0" rIns="0" bIns="0" rtlCol="0" anchor="t">
              <a:spAutoFit/>
            </a:bodyPr>
            <a:lstStyle/>
            <a:p>
              <a:pPr algn="ctr">
                <a:lnSpc>
                  <a:spcPts val="4318"/>
                </a:lnSpc>
              </a:pPr>
              <a:r>
                <a:rPr lang="en-US" sz="3598" spc="359" dirty="0">
                  <a:solidFill>
                    <a:srgbClr val="FFFFFF"/>
                  </a:solidFill>
                  <a:latin typeface="Arimo Bold"/>
                </a:rPr>
                <a:t>3</a:t>
              </a:r>
            </a:p>
          </p:txBody>
        </p:sp>
        <p:sp>
          <p:nvSpPr>
            <p:cNvPr id="14" name="TextBox 21">
              <a:extLst>
                <a:ext uri="{FF2B5EF4-FFF2-40B4-BE49-F238E27FC236}">
                  <a16:creationId xmlns:a16="http://schemas.microsoft.com/office/drawing/2014/main" id="{5DD55E8F-3381-6A52-07C6-777A5542253B}"/>
                </a:ext>
              </a:extLst>
            </p:cNvPr>
            <p:cNvSpPr txBox="1"/>
            <p:nvPr/>
          </p:nvSpPr>
          <p:spPr>
            <a:xfrm>
              <a:off x="0" y="861043"/>
              <a:ext cx="3279166" cy="1176047"/>
            </a:xfrm>
            <a:prstGeom prst="rect">
              <a:avLst/>
            </a:prstGeom>
          </p:spPr>
          <p:txBody>
            <a:bodyPr lIns="0" tIns="0" rIns="0" bIns="0" rtlCol="0" anchor="t">
              <a:spAutoFit/>
            </a:bodyPr>
            <a:lstStyle/>
            <a:p>
              <a:pPr algn="ctr">
                <a:lnSpc>
                  <a:spcPts val="3600"/>
                </a:lnSpc>
              </a:pPr>
              <a:r>
                <a:rPr lang="vi-VN" sz="2400" dirty="0">
                  <a:solidFill>
                    <a:schemeClr val="bg1"/>
                  </a:solidFill>
                  <a:latin typeface="Clear Sans Bold" panose="020B0604020202020204" charset="0"/>
                  <a:cs typeface="Clear Sans Bold" panose="020B0604020202020204" charset="0"/>
                </a:rPr>
                <a:t>Mô Hình </a:t>
              </a:r>
            </a:p>
            <a:p>
              <a:pPr algn="ctr">
                <a:lnSpc>
                  <a:spcPts val="3600"/>
                </a:lnSpc>
              </a:pPr>
              <a:r>
                <a:rPr lang="vi-VN" sz="2400" dirty="0">
                  <a:solidFill>
                    <a:schemeClr val="bg1"/>
                  </a:solidFill>
                  <a:latin typeface="Clear Sans Bold" panose="020B0604020202020204" charset="0"/>
                  <a:cs typeface="Clear Sans Bold" panose="020B0604020202020204" charset="0"/>
                </a:rPr>
                <a:t>YOLOv8</a:t>
              </a:r>
              <a:r>
                <a:rPr lang="en-US" sz="2400" dirty="0">
                  <a:solidFill>
                    <a:srgbClr val="FFFFFF"/>
                  </a:solidFill>
                  <a:latin typeface="Arimo"/>
                </a:rPr>
                <a:t> </a:t>
              </a:r>
            </a:p>
          </p:txBody>
        </p:sp>
      </p:grpSp>
    </p:spTree>
    <p:extLst>
      <p:ext uri="{BB962C8B-B14F-4D97-AF65-F5344CB8AC3E}">
        <p14:creationId xmlns:p14="http://schemas.microsoft.com/office/powerpoint/2010/main" val="88885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804</TotalTime>
  <Words>3122</Words>
  <Application>Microsoft Office PowerPoint</Application>
  <PresentationFormat>Tùy chỉnh</PresentationFormat>
  <Paragraphs>353</Paragraphs>
  <Slides>31</Slides>
  <Notes>9</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31</vt:i4>
      </vt:variant>
    </vt:vector>
  </HeadingPairs>
  <TitlesOfParts>
    <vt:vector size="40" baseType="lpstr">
      <vt:lpstr>Clear Sans Bold Italics</vt:lpstr>
      <vt:lpstr>Arimo Bold</vt:lpstr>
      <vt:lpstr>Clear Sans Bold</vt:lpstr>
      <vt:lpstr>Times New Roman</vt:lpstr>
      <vt:lpstr>Arimo</vt:lpstr>
      <vt:lpstr>Bahnschrift SemiBold Condensed</vt:lpstr>
      <vt:lpstr>Arial</vt:lpstr>
      <vt:lpstr>Calibri</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Đen Quy trình Từng bước Biểu đồ Bài thuyết trình</dc:title>
  <dc:creator>Ngô Quốc Khánh</dc:creator>
  <cp:lastModifiedBy>Quốc Khánh Ngô</cp:lastModifiedBy>
  <cp:revision>15</cp:revision>
  <dcterms:created xsi:type="dcterms:W3CDTF">2006-08-16T00:00:00Z</dcterms:created>
  <dcterms:modified xsi:type="dcterms:W3CDTF">2024-05-27T03:05:07Z</dcterms:modified>
  <dc:identifier>DAGET5oPVzk</dc:identifier>
</cp:coreProperties>
</file>